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media/image1.png" ContentType="image/png"/>
  <Override PartName="/ppt/media/image43.wmf" ContentType="image/x-wmf"/>
  <Override PartName="/ppt/media/image31.png" ContentType="image/png"/>
  <Override PartName="/ppt/media/image7.jpeg" ContentType="image/jpeg"/>
  <Override PartName="/ppt/media/image9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16.wmf" ContentType="image/x-wmf"/>
  <Override PartName="/ppt/media/image6.png" ContentType="image/png"/>
  <Override PartName="/ppt/media/image34.jpeg" ContentType="image/jpeg"/>
  <Override PartName="/ppt/media/image8.png" ContentType="image/png"/>
  <Override PartName="/ppt/media/image23.jpeg" ContentType="image/jpeg"/>
  <Override PartName="/ppt/media/image10.png" ContentType="image/png"/>
  <Override PartName="/ppt/media/image11.png" ContentType="image/png"/>
  <Override PartName="/ppt/media/image12.png" ContentType="image/png"/>
  <Override PartName="/ppt/media/image18.jpeg" ContentType="image/jpeg"/>
  <Override PartName="/ppt/media/image13.jpeg" ContentType="image/jpeg"/>
  <Override PartName="/ppt/media/image14.png" ContentType="image/png"/>
  <Override PartName="/ppt/media/image15.jpeg" ContentType="image/jpeg"/>
  <Override PartName="/ppt/media/image17.png" ContentType="image/png"/>
  <Override PartName="/ppt/media/image24.jpeg" ContentType="image/jpeg"/>
  <Override PartName="/ppt/media/image19.jpeg" ContentType="image/jpeg"/>
  <Override PartName="/ppt/media/image22.png" ContentType="image/png"/>
  <Override PartName="/ppt/media/image20.gif" ContentType="image/gif"/>
  <Override PartName="/ppt/media/image21.png" ContentType="image/png"/>
  <Override PartName="/ppt/media/image25.png" ContentType="image/png"/>
  <Override PartName="/ppt/media/image26.png" ContentType="image/png"/>
  <Override PartName="/ppt/media/image27.jpeg" ContentType="image/jpeg"/>
  <Override PartName="/ppt/media/image4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2.jpeg" ContentType="image/jpeg"/>
  <Override PartName="/ppt/media/image33.jpeg" ContentType="image/jpeg"/>
  <Override PartName="/ppt/media/image35.jpeg" ContentType="image/jpeg"/>
  <Override PartName="/ppt/media/image36.png" ContentType="image/png"/>
  <Override PartName="/ppt/media/image37.png" ContentType="image/png"/>
  <Override PartName="/ppt/media/image38.jpeg" ContentType="image/jpeg"/>
  <Override PartName="/ppt/media/image39.wmf" ContentType="image/x-wmf"/>
  <Override PartName="/ppt/media/image40.png" ContentType="image/png"/>
  <Override PartName="/ppt/media/image41.png" ContentType="image/png"/>
  <Override PartName="/ppt/media/image42.png" ContentType="image/png"/>
  <Override PartName="/ppt/media/image44.png" ContentType="image/png"/>
  <Override PartName="/ppt/media/image45.wmf" ContentType="image/x-wmf"/>
  <Override PartName="/ppt/media/image46.png" ContentType="image/png"/>
  <Override PartName="/ppt/media/image4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hyperlink" Target="https://medasbest.ru/" TargetMode="External"/><Relationship Id="rId4" Type="http://schemas.openxmlformats.org/officeDocument/2006/relationships/hyperlink" Target="https://medasbest.ru/" TargetMode="External"/><Relationship Id="rId5" Type="http://schemas.openxmlformats.org/officeDocument/2006/relationships/image" Target="../media/image12.png"/><Relationship Id="rId6" Type="http://schemas.openxmlformats.org/officeDocument/2006/relationships/image" Target="../media/image13.jpeg"/><Relationship Id="rId7" Type="http://schemas.openxmlformats.org/officeDocument/2006/relationships/image" Target="../media/image14.png"/><Relationship Id="rId8" Type="http://schemas.openxmlformats.org/officeDocument/2006/relationships/image" Target="../media/image15.jpeg"/><Relationship Id="rId9" Type="http://schemas.openxmlformats.org/officeDocument/2006/relationships/image" Target="../media/image16.wmf"/><Relationship Id="rId10" Type="http://schemas.openxmlformats.org/officeDocument/2006/relationships/image" Target="../media/image17.png"/><Relationship Id="rId11" Type="http://schemas.openxmlformats.org/officeDocument/2006/relationships/hyperlink" Target="https://www.s-p-urala.ru/" TargetMode="External"/><Relationship Id="rId12" Type="http://schemas.openxmlformats.org/officeDocument/2006/relationships/image" Target="../media/image18.jpeg"/><Relationship Id="rId13" Type="http://schemas.openxmlformats.org/officeDocument/2006/relationships/image" Target="../media/image19.jpeg"/><Relationship Id="rId14" Type="http://schemas.openxmlformats.org/officeDocument/2006/relationships/hyperlink" Target="https://1stomc.ru/" TargetMode="External"/><Relationship Id="rId15" Type="http://schemas.openxmlformats.org/officeDocument/2006/relationships/image" Target="../media/image20.gif"/><Relationship Id="rId16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jpe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7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jpeg"/><Relationship Id="rId4" Type="http://schemas.openxmlformats.org/officeDocument/2006/relationships/image" Target="../media/image39.wmf"/><Relationship Id="rId5" Type="http://schemas.openxmlformats.org/officeDocument/2006/relationships/image" Target="../media/image40.png"/><Relationship Id="rId6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wmf"/><Relationship Id="rId4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wmf"/><Relationship Id="rId3" Type="http://schemas.openxmlformats.org/officeDocument/2006/relationships/image" Target="../media/image46.png"/><Relationship Id="rId4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9108000" y="5230080"/>
            <a:ext cx="2673000" cy="1306080"/>
          </a:xfrm>
          <a:prstGeom prst="rect">
            <a:avLst/>
          </a:prstGeom>
          <a:ln>
            <a:noFill/>
          </a:ln>
        </p:spPr>
      </p:pic>
      <p:pic>
        <p:nvPicPr>
          <p:cNvPr id="77" name="Picture 5" descr=""/>
          <p:cNvPicPr/>
          <p:nvPr/>
        </p:nvPicPr>
        <p:blipFill>
          <a:blip r:embed="rId2"/>
          <a:stretch/>
        </p:blipFill>
        <p:spPr>
          <a:xfrm>
            <a:off x="894240" y="597420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223200" y="1008000"/>
            <a:ext cx="11224440" cy="39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r>
              <a:rPr b="0" lang="en-US" sz="4000" spc="-1" strike="noStrike">
                <a:solidFill>
                  <a:srgbClr val="599276"/>
                </a:solidFill>
                <a:latin typeface="Calibri"/>
              </a:rPr>
              <a:t> </a:t>
            </a:r>
            <a:r>
              <a:rPr b="1" lang="ru-RU" sz="6000" spc="-1" strike="noStrike">
                <a:solidFill>
                  <a:srgbClr val="599276"/>
                </a:solidFill>
                <a:latin typeface="Segoe UI Semibold"/>
              </a:rPr>
              <a:t>Об укреплении и сохранении здоровья женщин </a:t>
            </a:r>
            <a:endParaRPr b="0" lang="ru-RU" sz="6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r>
              <a:rPr b="1" lang="ru-RU" sz="6000" spc="-1" strike="noStrike">
                <a:solidFill>
                  <a:srgbClr val="599276"/>
                </a:solidFill>
                <a:latin typeface="Segoe UI Semibold"/>
              </a:rPr>
              <a:t>в ПАО «Ураласбест»</a:t>
            </a:r>
            <a:r>
              <a:rPr b="1" lang="ru-RU" sz="4000" spc="-1" strike="noStrike">
                <a:solidFill>
                  <a:srgbClr val="599276"/>
                </a:solidFill>
                <a:latin typeface="Segoe UI Semibold"/>
              </a:rPr>
              <a:t> </a:t>
            </a:r>
            <a:endParaRPr b="0" lang="ru-RU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99"/>
              </a:spcBef>
              <a:tabLst>
                <a:tab algn="l" pos="0"/>
              </a:tabLst>
            </a:pPr>
            <a:endParaRPr b="0" lang="ru-RU" sz="4000" spc="-1" strike="noStrike">
              <a:latin typeface="Arial"/>
            </a:endParaRPr>
          </a:p>
        </p:txBody>
      </p:sp>
    </p:spTree>
  </p:cSld>
  <mc:AlternateContent>
    <mc:Choice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9108000" y="5230080"/>
            <a:ext cx="2673000" cy="1306080"/>
          </a:xfrm>
          <a:prstGeom prst="rect">
            <a:avLst/>
          </a:prstGeom>
          <a:ln>
            <a:noFill/>
          </a:ln>
        </p:spPr>
      </p:pic>
      <p:pic>
        <p:nvPicPr>
          <p:cNvPr id="80" name="Picture 5" descr=""/>
          <p:cNvPicPr/>
          <p:nvPr/>
        </p:nvPicPr>
        <p:blipFill>
          <a:blip r:embed="rId2"/>
          <a:stretch/>
        </p:blipFill>
        <p:spPr>
          <a:xfrm>
            <a:off x="894240" y="597420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81" name="CustomShape 1"/>
          <p:cNvSpPr/>
          <p:nvPr/>
        </p:nvSpPr>
        <p:spPr>
          <a:xfrm flipV="1" rot="10800000">
            <a:off x="267480" y="525960"/>
            <a:ext cx="11924640" cy="771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599276"/>
                </a:solidFill>
                <a:latin typeface="Segoe UI Semibold"/>
                <a:ea typeface="DejaVu Sans"/>
              </a:rPr>
              <a:t>Задачи программы «Здоровье» на 2021-2025 гг.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82" name="CustomShape 2"/>
          <p:cNvSpPr/>
          <p:nvPr/>
        </p:nvSpPr>
        <p:spPr>
          <a:xfrm>
            <a:off x="1617840" y="1501920"/>
            <a:ext cx="9802800" cy="3727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>
            <a:noAutofit/>
          </a:bodyPr>
          <a:p>
            <a:pPr>
              <a:lnSpc>
                <a:spcPct val="100000"/>
              </a:lnSpc>
              <a:spcBef>
                <a:spcPts val="1199"/>
              </a:spcBef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Segoe UI Light"/>
                <a:ea typeface="DejaVu Sans"/>
              </a:rPr>
              <a:t>1. Снижение уровня заболеваемости;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Segoe UI Light"/>
                <a:ea typeface="DejaVu Sans"/>
              </a:rPr>
              <a:t>2. Проведение мероприятий по оздоровлению, профилактике, диагностике, лечению заболеваний и реабилитации;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Segoe UI Light"/>
                <a:ea typeface="DejaVu Sans"/>
              </a:rPr>
              <a:t>3. Увеличение продолжительности жизни работников и ветеранов комбината, здоровьесбережение женщин;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Segoe UI Light"/>
                <a:ea typeface="DejaVu Sans"/>
              </a:rPr>
              <a:t>4. Профилактика, диагностика и предупреждение профессиональных заболеваний;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Segoe UI Light"/>
                <a:ea typeface="DejaVu Sans"/>
              </a:rPr>
              <a:t>5. Повышение уровня лояльности работников комбината к здоровому образу жизни и к корпоративным ценностям.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9108000" y="5230080"/>
            <a:ext cx="2673000" cy="1306080"/>
          </a:xfrm>
          <a:prstGeom prst="rect">
            <a:avLst/>
          </a:prstGeom>
          <a:ln>
            <a:noFill/>
          </a:ln>
        </p:spPr>
      </p:pic>
      <p:pic>
        <p:nvPicPr>
          <p:cNvPr id="84" name="Picture 5" descr=""/>
          <p:cNvPicPr/>
          <p:nvPr/>
        </p:nvPicPr>
        <p:blipFill>
          <a:blip r:embed="rId2"/>
          <a:stretch/>
        </p:blipFill>
        <p:spPr>
          <a:xfrm>
            <a:off x="894240" y="597420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85" name="CustomShape 1"/>
          <p:cNvSpPr/>
          <p:nvPr/>
        </p:nvSpPr>
        <p:spPr>
          <a:xfrm>
            <a:off x="1558440" y="139680"/>
            <a:ext cx="4745160" cy="75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Фельдшерские здравпункты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86" name="Рисунок 6" descr=""/>
          <p:cNvPicPr/>
          <p:nvPr/>
        </p:nvPicPr>
        <p:blipFill>
          <a:blip r:embed="rId3"/>
          <a:stretch/>
        </p:blipFill>
        <p:spPr>
          <a:xfrm>
            <a:off x="1382400" y="828720"/>
            <a:ext cx="5053680" cy="3362040"/>
          </a:xfrm>
          <a:prstGeom prst="rect">
            <a:avLst/>
          </a:prstGeom>
          <a:ln>
            <a:noFill/>
          </a:ln>
          <a:effectLst>
            <a:outerShdw algn="tl" blurRad="190500" rotWithShape="0">
              <a:srgbClr val="000000">
                <a:alpha val="70000"/>
              </a:srgbClr>
            </a:outerShdw>
          </a:effectLst>
        </p:spPr>
      </p:pic>
      <p:sp>
        <p:nvSpPr>
          <p:cNvPr id="87" name="CustomShape 2"/>
          <p:cNvSpPr/>
          <p:nvPr/>
        </p:nvSpPr>
        <p:spPr>
          <a:xfrm>
            <a:off x="1500480" y="4156560"/>
            <a:ext cx="4024800" cy="1152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>
            <a:noAutofit/>
          </a:bodyPr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600" spc="-1" strike="noStrike">
                <a:solidFill>
                  <a:srgbClr val="000000"/>
                </a:solidFill>
                <a:latin typeface="Arial Black"/>
                <a:ea typeface="DejaVu Sans"/>
              </a:rPr>
              <a:t>Вакцинация</a:t>
            </a:r>
            <a:endParaRPr b="0" lang="ru-RU" sz="16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600" spc="-1" strike="noStrike">
                <a:solidFill>
                  <a:srgbClr val="000000"/>
                </a:solidFill>
                <a:latin typeface="Arial Black"/>
                <a:ea typeface="DejaVu Sans"/>
              </a:rPr>
              <a:t>Витаминизация</a:t>
            </a:r>
            <a:endParaRPr b="0" lang="ru-RU" sz="16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600" spc="-1" strike="noStrike">
                <a:solidFill>
                  <a:srgbClr val="000000"/>
                </a:solidFill>
                <a:latin typeface="Arial Black"/>
                <a:ea typeface="DejaVu Sans"/>
              </a:rPr>
              <a:t>Физиопроцедуры</a:t>
            </a:r>
            <a:endParaRPr b="0" lang="ru-RU" sz="16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600" spc="-1" strike="noStrike">
                <a:solidFill>
                  <a:srgbClr val="000000"/>
                </a:solidFill>
                <a:latin typeface="Arial Black"/>
                <a:ea typeface="DejaVu Sans"/>
              </a:rPr>
              <a:t>Терапевтические услуги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b="0" lang="ru-RU" sz="1600" spc="-1" strike="noStrike">
              <a:latin typeface="Arial"/>
            </a:endParaRPr>
          </a:p>
        </p:txBody>
      </p:sp>
      <p:pic>
        <p:nvPicPr>
          <p:cNvPr id="88" name="Рисунок 8" descr=""/>
          <p:cNvPicPr/>
          <p:nvPr/>
        </p:nvPicPr>
        <p:blipFill>
          <a:blip r:embed="rId4"/>
          <a:stretch/>
        </p:blipFill>
        <p:spPr>
          <a:xfrm>
            <a:off x="7756200" y="1018440"/>
            <a:ext cx="4024800" cy="1436760"/>
          </a:xfrm>
          <a:prstGeom prst="rect">
            <a:avLst/>
          </a:prstGeom>
          <a:ln>
            <a:noFill/>
          </a:ln>
        </p:spPr>
      </p:pic>
      <p:pic>
        <p:nvPicPr>
          <p:cNvPr id="89" name="Рисунок 9" descr=""/>
          <p:cNvPicPr/>
          <p:nvPr/>
        </p:nvPicPr>
        <p:blipFill>
          <a:blip r:embed="rId5"/>
          <a:stretch/>
        </p:blipFill>
        <p:spPr>
          <a:xfrm>
            <a:off x="8464320" y="2907360"/>
            <a:ext cx="2022840" cy="2022840"/>
          </a:xfrm>
          <a:prstGeom prst="rect">
            <a:avLst/>
          </a:prstGeom>
          <a:ln>
            <a:noFill/>
          </a:ln>
        </p:spPr>
      </p:pic>
    </p:spTree>
  </p:cSld>
  <p:transition spd="slow">
    <p:randomBar dir="vert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9108000" y="5230080"/>
            <a:ext cx="2673000" cy="1306080"/>
          </a:xfrm>
          <a:prstGeom prst="rect">
            <a:avLst/>
          </a:prstGeom>
          <a:ln>
            <a:noFill/>
          </a:ln>
        </p:spPr>
      </p:pic>
      <p:pic>
        <p:nvPicPr>
          <p:cNvPr id="91" name="Picture 5" descr=""/>
          <p:cNvPicPr/>
          <p:nvPr/>
        </p:nvPicPr>
        <p:blipFill>
          <a:blip r:embed="rId2"/>
          <a:stretch/>
        </p:blipFill>
        <p:spPr>
          <a:xfrm>
            <a:off x="894240" y="597420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0" y="149400"/>
            <a:ext cx="12369960" cy="701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ru-RU" sz="2600" spc="-1" strike="noStrike">
                <a:solidFill>
                  <a:srgbClr val="599276"/>
                </a:solidFill>
                <a:latin typeface="Segoe UI Semibold"/>
                <a:ea typeface="DejaVu Sans"/>
              </a:rPr>
              <a:t>Лечебно-оздоровительная база ПАО «Ураласбест»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3826080" y="3334680"/>
            <a:ext cx="1833480" cy="68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 u="sng">
                <a:solidFill>
                  <a:srgbClr val="0000ff"/>
                </a:solidFill>
                <a:uFillTx/>
                <a:latin typeface="Calibri"/>
                <a:ea typeface="DejaVu Sans"/>
                <a:hlinkClick r:id="rId3"/>
              </a:rPr>
              <a:t>https://</a:t>
            </a:r>
            <a:r>
              <a:rPr b="0" lang="en-US" sz="1400" spc="-1" strike="noStrike" u="sng">
                <a:solidFill>
                  <a:srgbClr val="0000ff"/>
                </a:solidFill>
                <a:uFillTx/>
                <a:latin typeface="Segoe UI Light"/>
                <a:ea typeface="Times New Roman"/>
                <a:hlinkClick r:id="rId4"/>
              </a:rPr>
              <a:t>medasbest.ru</a:t>
            </a:r>
            <a:r>
              <a:rPr b="0" lang="ru-RU" sz="1400" spc="-1" strike="noStrike">
                <a:solidFill>
                  <a:srgbClr val="000000"/>
                </a:solidFill>
                <a:latin typeface="Calibri"/>
                <a:ea typeface="Times New Roman"/>
              </a:rPr>
              <a:t> 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94" name="Рисунок 9" descr=""/>
          <p:cNvPicPr/>
          <p:nvPr/>
        </p:nvPicPr>
        <p:blipFill>
          <a:blip r:embed="rId5"/>
          <a:stretch/>
        </p:blipFill>
        <p:spPr>
          <a:xfrm>
            <a:off x="2322360" y="3143520"/>
            <a:ext cx="1833480" cy="654480"/>
          </a:xfrm>
          <a:prstGeom prst="rect">
            <a:avLst/>
          </a:prstGeom>
          <a:ln>
            <a:noFill/>
          </a:ln>
        </p:spPr>
      </p:pic>
      <p:pic>
        <p:nvPicPr>
          <p:cNvPr id="95" name="Рисунок 10" descr=""/>
          <p:cNvPicPr/>
          <p:nvPr/>
        </p:nvPicPr>
        <p:blipFill>
          <a:blip r:embed="rId6"/>
          <a:stretch/>
        </p:blipFill>
        <p:spPr>
          <a:xfrm>
            <a:off x="1465200" y="975240"/>
            <a:ext cx="2895120" cy="1917360"/>
          </a:xfrm>
          <a:prstGeom prst="rect">
            <a:avLst/>
          </a:prstGeom>
          <a:ln>
            <a:noFill/>
          </a:ln>
          <a:effectLst>
            <a:outerShdw algn="tl" blurRad="190500" rotWithShape="0">
              <a:srgbClr val="000000">
                <a:alpha val="70000"/>
              </a:srgbClr>
            </a:outerShdw>
          </a:effectLst>
        </p:spPr>
      </p:pic>
      <p:pic>
        <p:nvPicPr>
          <p:cNvPr id="96" name="Рисунок 11" descr=""/>
          <p:cNvPicPr/>
          <p:nvPr/>
        </p:nvPicPr>
        <p:blipFill>
          <a:blip r:embed="rId7"/>
          <a:stretch/>
        </p:blipFill>
        <p:spPr>
          <a:xfrm>
            <a:off x="990360" y="2968560"/>
            <a:ext cx="1082160" cy="1082160"/>
          </a:xfrm>
          <a:prstGeom prst="rect">
            <a:avLst/>
          </a:prstGeom>
          <a:ln>
            <a:noFill/>
          </a:ln>
        </p:spPr>
      </p:pic>
      <p:pic>
        <p:nvPicPr>
          <p:cNvPr id="97" name="Рисунок 12" descr=""/>
          <p:cNvPicPr/>
          <p:nvPr/>
        </p:nvPicPr>
        <p:blipFill>
          <a:blip r:embed="rId8"/>
          <a:stretch/>
        </p:blipFill>
        <p:spPr>
          <a:xfrm>
            <a:off x="6677640" y="902160"/>
            <a:ext cx="3944880" cy="1990440"/>
          </a:xfrm>
          <a:prstGeom prst="rect">
            <a:avLst/>
          </a:prstGeom>
          <a:ln>
            <a:noFill/>
          </a:ln>
          <a:effectLst>
            <a:outerShdw algn="tl" blurRad="190500" rotWithShape="0">
              <a:srgbClr val="000000">
                <a:alpha val="70000"/>
              </a:srgbClr>
            </a:outerShdw>
          </a:effectLst>
        </p:spPr>
      </p:pic>
      <p:pic>
        <p:nvPicPr>
          <p:cNvPr id="98" name="Рисунок 13" descr=""/>
          <p:cNvPicPr/>
          <p:nvPr/>
        </p:nvPicPr>
        <p:blipFill>
          <a:blip r:embed="rId9"/>
          <a:stretch/>
        </p:blipFill>
        <p:spPr>
          <a:xfrm>
            <a:off x="7637400" y="3042000"/>
            <a:ext cx="972720" cy="907200"/>
          </a:xfrm>
          <a:prstGeom prst="rect">
            <a:avLst/>
          </a:prstGeom>
          <a:ln>
            <a:noFill/>
          </a:ln>
        </p:spPr>
      </p:pic>
      <p:pic>
        <p:nvPicPr>
          <p:cNvPr id="99" name="Рисунок 14" descr=""/>
          <p:cNvPicPr/>
          <p:nvPr/>
        </p:nvPicPr>
        <p:blipFill>
          <a:blip r:embed="rId10"/>
          <a:stretch/>
        </p:blipFill>
        <p:spPr>
          <a:xfrm>
            <a:off x="6527880" y="2997360"/>
            <a:ext cx="1008360" cy="1008360"/>
          </a:xfrm>
          <a:prstGeom prst="rect">
            <a:avLst/>
          </a:prstGeom>
          <a:ln>
            <a:noFill/>
          </a:ln>
        </p:spPr>
      </p:pic>
      <p:sp>
        <p:nvSpPr>
          <p:cNvPr id="100" name="CustomShape 3"/>
          <p:cNvSpPr/>
          <p:nvPr/>
        </p:nvSpPr>
        <p:spPr>
          <a:xfrm>
            <a:off x="8650440" y="3317040"/>
            <a:ext cx="3152520" cy="32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 u="sng">
                <a:solidFill>
                  <a:srgbClr val="0000ff"/>
                </a:solidFill>
                <a:uFillTx/>
                <a:latin typeface="Segoe UI Light"/>
                <a:ea typeface="Times New Roman"/>
                <a:hlinkClick r:id="rId11"/>
              </a:rPr>
              <a:t>https://www.s-p-urala.ru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101" name="Рисунок 16" descr=""/>
          <p:cNvPicPr/>
          <p:nvPr/>
        </p:nvPicPr>
        <p:blipFill>
          <a:blip r:embed="rId12"/>
          <a:stretch/>
        </p:blipFill>
        <p:spPr>
          <a:xfrm>
            <a:off x="1465200" y="4122000"/>
            <a:ext cx="2845800" cy="1821240"/>
          </a:xfrm>
          <a:prstGeom prst="rect">
            <a:avLst/>
          </a:prstGeom>
          <a:ln>
            <a:noFill/>
          </a:ln>
        </p:spPr>
      </p:pic>
      <p:pic>
        <p:nvPicPr>
          <p:cNvPr id="102" name="Рисунок 17" descr=""/>
          <p:cNvPicPr/>
          <p:nvPr/>
        </p:nvPicPr>
        <p:blipFill>
          <a:blip r:embed="rId13"/>
          <a:stretch/>
        </p:blipFill>
        <p:spPr>
          <a:xfrm>
            <a:off x="4570560" y="4763880"/>
            <a:ext cx="2269080" cy="725760"/>
          </a:xfrm>
          <a:prstGeom prst="rect">
            <a:avLst/>
          </a:prstGeom>
          <a:ln>
            <a:noFill/>
          </a:ln>
        </p:spPr>
      </p:pic>
      <p:sp>
        <p:nvSpPr>
          <p:cNvPr id="103" name="CustomShape 4"/>
          <p:cNvSpPr/>
          <p:nvPr/>
        </p:nvSpPr>
        <p:spPr>
          <a:xfrm>
            <a:off x="6905520" y="5006160"/>
            <a:ext cx="3717000" cy="325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400" spc="-1" strike="noStrike" u="sng">
                <a:solidFill>
                  <a:srgbClr val="0000ff"/>
                </a:solidFill>
                <a:uFillTx/>
                <a:latin typeface="Segoe UI Light"/>
                <a:ea typeface="Times New Roman"/>
                <a:hlinkClick r:id="rId14"/>
              </a:rPr>
              <a:t>https://1stomc.ru</a:t>
            </a:r>
            <a:r>
              <a:rPr b="0" lang="ru-RU" sz="1400" spc="-1" strike="noStrike" u="sng">
                <a:solidFill>
                  <a:srgbClr val="0563c1"/>
                </a:solidFill>
                <a:uFillTx/>
                <a:latin typeface="Segoe UI Light"/>
                <a:ea typeface="Times New Roman"/>
              </a:rPr>
              <a:t> 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104" name="Рисунок 19" descr=""/>
          <p:cNvPicPr/>
          <p:nvPr/>
        </p:nvPicPr>
        <p:blipFill>
          <a:blip r:embed="rId15"/>
          <a:stretch/>
        </p:blipFill>
        <p:spPr>
          <a:xfrm>
            <a:off x="5145840" y="6929640"/>
            <a:ext cx="1256760" cy="1256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8334360" y="4783320"/>
            <a:ext cx="3591720" cy="1755000"/>
          </a:xfrm>
          <a:prstGeom prst="rect">
            <a:avLst/>
          </a:prstGeom>
          <a:ln>
            <a:noFill/>
          </a:ln>
        </p:spPr>
      </p:pic>
      <p:pic>
        <p:nvPicPr>
          <p:cNvPr id="106" name="Picture 5" descr=""/>
          <p:cNvPicPr/>
          <p:nvPr/>
        </p:nvPicPr>
        <p:blipFill>
          <a:blip r:embed="rId2"/>
          <a:stretch/>
        </p:blipFill>
        <p:spPr>
          <a:xfrm>
            <a:off x="938160" y="582768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107" name="CustomShape 1"/>
          <p:cNvSpPr/>
          <p:nvPr/>
        </p:nvSpPr>
        <p:spPr>
          <a:xfrm>
            <a:off x="0" y="181800"/>
            <a:ext cx="12369960" cy="46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alibri"/>
              </a:rPr>
              <a:t>Питание сотрудников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1035720" y="3605400"/>
            <a:ext cx="8433000" cy="20638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>
            <a:normAutofit/>
          </a:bodyPr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2000" spc="-1" strike="noStrike">
                <a:solidFill>
                  <a:srgbClr val="000000"/>
                </a:solidFill>
                <a:latin typeface="Arial Black"/>
                <a:ea typeface="DejaVu Sans"/>
              </a:rPr>
              <a:t>7 столовых, 1 кафе, 6 буфетов</a:t>
            </a:r>
            <a:endParaRPr b="0" lang="ru-RU" sz="20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2000" spc="-1" strike="noStrike">
                <a:solidFill>
                  <a:srgbClr val="000000"/>
                </a:solidFill>
                <a:latin typeface="Arial Black"/>
                <a:ea typeface="DejaVu Sans"/>
              </a:rPr>
              <a:t>магазин кулинарии</a:t>
            </a:r>
            <a:endParaRPr b="0" lang="ru-RU" sz="20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2000" spc="-1" strike="noStrike">
                <a:solidFill>
                  <a:srgbClr val="000000"/>
                </a:solidFill>
                <a:latin typeface="Arial Black"/>
                <a:ea typeface="DejaVu Sans"/>
              </a:rPr>
              <a:t>более 2500 тысяч постоянных посетителей</a:t>
            </a:r>
            <a:endParaRPr b="0" lang="ru-RU" sz="20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2000" spc="-1" strike="noStrike">
                <a:solidFill>
                  <a:srgbClr val="000000"/>
                </a:solidFill>
                <a:latin typeface="Arial Black"/>
                <a:ea typeface="DejaVu Sans"/>
              </a:rPr>
              <a:t>стоимость комплексного обеда примерно 250 рублей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09" name="Рисунок 6" descr=""/>
          <p:cNvPicPr/>
          <p:nvPr/>
        </p:nvPicPr>
        <p:blipFill>
          <a:blip r:embed="rId3"/>
          <a:stretch/>
        </p:blipFill>
        <p:spPr>
          <a:xfrm>
            <a:off x="1212120" y="824760"/>
            <a:ext cx="4170240" cy="277992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110" name="Рисунок 7" descr=""/>
          <p:cNvPicPr/>
          <p:nvPr/>
        </p:nvPicPr>
        <p:blipFill>
          <a:blip r:embed="rId4"/>
          <a:stretch/>
        </p:blipFill>
        <p:spPr>
          <a:xfrm>
            <a:off x="6685560" y="1422720"/>
            <a:ext cx="4217760" cy="281808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8499600" y="5102280"/>
            <a:ext cx="3591720" cy="1755000"/>
          </a:xfrm>
          <a:prstGeom prst="rect">
            <a:avLst/>
          </a:prstGeom>
          <a:ln>
            <a:noFill/>
          </a:ln>
        </p:spPr>
      </p:pic>
      <p:pic>
        <p:nvPicPr>
          <p:cNvPr id="112" name="Picture 5" descr=""/>
          <p:cNvPicPr/>
          <p:nvPr/>
        </p:nvPicPr>
        <p:blipFill>
          <a:blip r:embed="rId2"/>
          <a:stretch/>
        </p:blipFill>
        <p:spPr>
          <a:xfrm>
            <a:off x="917280" y="631152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113" name="CustomShape 1"/>
          <p:cNvSpPr/>
          <p:nvPr/>
        </p:nvSpPr>
        <p:spPr>
          <a:xfrm>
            <a:off x="383760" y="75600"/>
            <a:ext cx="10816920" cy="42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 fontScale="90000"/>
          </a:bodyPr>
          <a:p>
            <a:pPr algn="ctr">
              <a:lnSpc>
                <a:spcPct val="100000"/>
              </a:lnSpc>
            </a:pPr>
            <a:r>
              <a:rPr b="1" lang="ru-RU" sz="2800" spc="-1" strike="noStrike">
                <a:solidFill>
                  <a:srgbClr val="000000"/>
                </a:solidFill>
                <a:latin typeface="Calibri"/>
              </a:rPr>
              <a:t>Корпоративная база отдыха «Разлив»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14" name="Рисунок 7" descr=""/>
          <p:cNvPicPr/>
          <p:nvPr/>
        </p:nvPicPr>
        <p:blipFill>
          <a:blip r:embed="rId3"/>
          <a:stretch/>
        </p:blipFill>
        <p:spPr>
          <a:xfrm>
            <a:off x="674640" y="627120"/>
            <a:ext cx="4136040" cy="275436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115" name="Рисунок 1" descr=""/>
          <p:cNvPicPr/>
          <p:nvPr/>
        </p:nvPicPr>
        <p:blipFill>
          <a:blip r:embed="rId4"/>
          <a:stretch/>
        </p:blipFill>
        <p:spPr>
          <a:xfrm>
            <a:off x="4457880" y="2271960"/>
            <a:ext cx="3585960" cy="395820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116" name="Рисунок 3" descr=""/>
          <p:cNvPicPr/>
          <p:nvPr/>
        </p:nvPicPr>
        <p:blipFill>
          <a:blip r:embed="rId5"/>
          <a:stretch/>
        </p:blipFill>
        <p:spPr>
          <a:xfrm>
            <a:off x="7742520" y="610200"/>
            <a:ext cx="4215240" cy="316116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8334360" y="5102280"/>
            <a:ext cx="3591720" cy="1755000"/>
          </a:xfrm>
          <a:prstGeom prst="rect">
            <a:avLst/>
          </a:prstGeom>
          <a:ln>
            <a:noFill/>
          </a:ln>
        </p:spPr>
      </p:pic>
      <p:pic>
        <p:nvPicPr>
          <p:cNvPr id="118" name="Picture 5" descr=""/>
          <p:cNvPicPr/>
          <p:nvPr/>
        </p:nvPicPr>
        <p:blipFill>
          <a:blip r:embed="rId2"/>
          <a:stretch/>
        </p:blipFill>
        <p:spPr>
          <a:xfrm>
            <a:off x="630000" y="6427440"/>
            <a:ext cx="7855920" cy="54720"/>
          </a:xfrm>
          <a:prstGeom prst="rect">
            <a:avLst/>
          </a:prstGeom>
          <a:ln>
            <a:noFill/>
          </a:ln>
        </p:spPr>
      </p:pic>
      <p:pic>
        <p:nvPicPr>
          <p:cNvPr id="119" name="Рисунок 4" descr=""/>
          <p:cNvPicPr/>
          <p:nvPr/>
        </p:nvPicPr>
        <p:blipFill>
          <a:blip r:embed="rId3"/>
          <a:stretch/>
        </p:blipFill>
        <p:spPr>
          <a:xfrm>
            <a:off x="4435920" y="1139760"/>
            <a:ext cx="3390120" cy="225900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120" name="Рисунок 5" descr=""/>
          <p:cNvPicPr/>
          <p:nvPr/>
        </p:nvPicPr>
        <p:blipFill>
          <a:blip r:embed="rId4"/>
          <a:stretch/>
        </p:blipFill>
        <p:spPr>
          <a:xfrm>
            <a:off x="8334360" y="1150560"/>
            <a:ext cx="3349080" cy="223236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sp>
        <p:nvSpPr>
          <p:cNvPr id="121" name="CustomShape 1"/>
          <p:cNvSpPr/>
          <p:nvPr/>
        </p:nvSpPr>
        <p:spPr>
          <a:xfrm>
            <a:off x="417240" y="373680"/>
            <a:ext cx="11774160" cy="446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b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Спартакиада «Ураласбест»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22" name="Рисунок 7" descr=""/>
          <p:cNvPicPr/>
          <p:nvPr/>
        </p:nvPicPr>
        <p:blipFill>
          <a:blip r:embed="rId5"/>
          <a:stretch/>
        </p:blipFill>
        <p:spPr>
          <a:xfrm>
            <a:off x="1364400" y="3576240"/>
            <a:ext cx="7284240" cy="280512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  <p:pic>
        <p:nvPicPr>
          <p:cNvPr id="123" name="Рисунок 8" descr=""/>
          <p:cNvPicPr/>
          <p:nvPr/>
        </p:nvPicPr>
        <p:blipFill>
          <a:blip r:embed="rId6"/>
          <a:stretch/>
        </p:blipFill>
        <p:spPr>
          <a:xfrm>
            <a:off x="614880" y="1155600"/>
            <a:ext cx="3409560" cy="2272680"/>
          </a:xfrm>
          <a:prstGeom prst="rect">
            <a:avLst/>
          </a:prstGeom>
          <a:ln>
            <a:noFill/>
          </a:ln>
          <a:effectLst>
            <a:outerShdw algn="tl" blurRad="292100" dir="2700000" dist="138988" rotWithShape="0">
              <a:srgbClr val="333333">
                <a:alpha val="65000"/>
              </a:srgbClr>
            </a:outerShdw>
          </a:effectLst>
        </p:spPr>
      </p:pic>
    </p:spTree>
  </p:cSld>
  <mc:AlternateContent>
    <mc:Choice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9108000" y="5230080"/>
            <a:ext cx="2673000" cy="1306080"/>
          </a:xfrm>
          <a:prstGeom prst="rect">
            <a:avLst/>
          </a:prstGeom>
          <a:ln>
            <a:noFill/>
          </a:ln>
        </p:spPr>
      </p:pic>
      <p:pic>
        <p:nvPicPr>
          <p:cNvPr id="125" name="Picture 5" descr=""/>
          <p:cNvPicPr/>
          <p:nvPr/>
        </p:nvPicPr>
        <p:blipFill>
          <a:blip r:embed="rId2"/>
          <a:stretch/>
        </p:blipFill>
        <p:spPr>
          <a:xfrm>
            <a:off x="894240" y="597420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126" name="CustomShape 1"/>
          <p:cNvSpPr/>
          <p:nvPr/>
        </p:nvSpPr>
        <p:spPr>
          <a:xfrm>
            <a:off x="0" y="210240"/>
            <a:ext cx="12369960" cy="46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Санаторно-курортное оздоровление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27" name="Рисунок 6" descr=""/>
          <p:cNvPicPr/>
          <p:nvPr/>
        </p:nvPicPr>
        <p:blipFill>
          <a:blip r:embed="rId3"/>
          <a:stretch/>
        </p:blipFill>
        <p:spPr>
          <a:xfrm>
            <a:off x="894240" y="1038960"/>
            <a:ext cx="5859720" cy="2847240"/>
          </a:xfrm>
          <a:prstGeom prst="rect">
            <a:avLst/>
          </a:prstGeom>
          <a:ln>
            <a:noFill/>
          </a:ln>
          <a:effectLst>
            <a:outerShdw algn="tl" blurRad="190500" rotWithShape="0">
              <a:srgbClr val="000000">
                <a:alpha val="70000"/>
              </a:srgbClr>
            </a:outerShdw>
          </a:effectLst>
        </p:spPr>
      </p:pic>
      <p:sp>
        <p:nvSpPr>
          <p:cNvPr id="128" name="CustomShape 2"/>
          <p:cNvSpPr/>
          <p:nvPr/>
        </p:nvSpPr>
        <p:spPr>
          <a:xfrm>
            <a:off x="894240" y="3954240"/>
            <a:ext cx="7466400" cy="1918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>
            <a:normAutofit/>
          </a:bodyPr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400" spc="-1" strike="noStrike">
                <a:solidFill>
                  <a:srgbClr val="000000"/>
                </a:solidFill>
                <a:latin typeface="Arial Black"/>
                <a:ea typeface="DejaVu Sans"/>
              </a:rPr>
              <a:t>Оздоровление по программе «Мать и дитя»</a:t>
            </a:r>
            <a:endParaRPr b="0" lang="ru-RU" sz="14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400" spc="-1" strike="noStrike">
                <a:solidFill>
                  <a:srgbClr val="000000"/>
                </a:solidFill>
                <a:latin typeface="Arial Black"/>
                <a:ea typeface="DejaVu Sans"/>
              </a:rPr>
              <a:t>«Санаторий на дому»</a:t>
            </a:r>
            <a:endParaRPr b="0" lang="ru-RU" sz="14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400" spc="-1" strike="noStrike">
                <a:solidFill>
                  <a:srgbClr val="000000"/>
                </a:solidFill>
                <a:latin typeface="Arial Black"/>
                <a:ea typeface="DejaVu Sans"/>
              </a:rPr>
              <a:t>Собственная радоновая скважина</a:t>
            </a:r>
            <a:endParaRPr b="0" lang="ru-RU" sz="14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1400" spc="-1" strike="noStrike">
                <a:solidFill>
                  <a:srgbClr val="000000"/>
                </a:solidFill>
                <a:latin typeface="Arial Black"/>
                <a:ea typeface="DejaVu Sans"/>
              </a:rPr>
              <a:t>Уникальный аппарат «Авантрон»</a:t>
            </a:r>
            <a:endParaRPr b="0" lang="ru-RU" sz="1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b="0" lang="ru-RU" sz="1400" spc="-1" strike="noStrike">
              <a:latin typeface="Arial"/>
            </a:endParaRPr>
          </a:p>
        </p:txBody>
      </p:sp>
      <p:pic>
        <p:nvPicPr>
          <p:cNvPr id="129" name="Рисунок 8" descr=""/>
          <p:cNvPicPr/>
          <p:nvPr/>
        </p:nvPicPr>
        <p:blipFill>
          <a:blip r:embed="rId4"/>
          <a:stretch/>
        </p:blipFill>
        <p:spPr>
          <a:xfrm>
            <a:off x="9209160" y="789120"/>
            <a:ext cx="2319480" cy="2163240"/>
          </a:xfrm>
          <a:prstGeom prst="rect">
            <a:avLst/>
          </a:prstGeom>
          <a:ln>
            <a:noFill/>
          </a:ln>
        </p:spPr>
      </p:pic>
      <p:pic>
        <p:nvPicPr>
          <p:cNvPr id="130" name="Рисунок 9" descr=""/>
          <p:cNvPicPr/>
          <p:nvPr/>
        </p:nvPicPr>
        <p:blipFill>
          <a:blip r:embed="rId5"/>
          <a:stretch/>
        </p:blipFill>
        <p:spPr>
          <a:xfrm>
            <a:off x="9209160" y="3217320"/>
            <a:ext cx="2183400" cy="2183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9108000" y="5230080"/>
            <a:ext cx="2673000" cy="1306080"/>
          </a:xfrm>
          <a:prstGeom prst="rect">
            <a:avLst/>
          </a:prstGeom>
          <a:ln>
            <a:noFill/>
          </a:ln>
        </p:spPr>
      </p:pic>
      <p:pic>
        <p:nvPicPr>
          <p:cNvPr id="132" name="Picture 5" descr=""/>
          <p:cNvPicPr/>
          <p:nvPr/>
        </p:nvPicPr>
        <p:blipFill>
          <a:blip r:embed="rId2"/>
          <a:stretch/>
        </p:blipFill>
        <p:spPr>
          <a:xfrm>
            <a:off x="894240" y="597420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133" name="CustomShape 1"/>
          <p:cNvSpPr/>
          <p:nvPr/>
        </p:nvSpPr>
        <p:spPr>
          <a:xfrm>
            <a:off x="449640" y="806760"/>
            <a:ext cx="10900080" cy="3691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>
            <a:normAutofit/>
          </a:bodyPr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2000" spc="-1" strike="noStrike">
                <a:solidFill>
                  <a:srgbClr val="000000"/>
                </a:solidFill>
                <a:latin typeface="Arial Black"/>
                <a:ea typeface="DejaVu Sans"/>
              </a:rPr>
              <a:t>674 сотрудника за 2025 год</a:t>
            </a:r>
            <a:endParaRPr b="0" lang="ru-RU" sz="20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2000" spc="-1" strike="noStrike">
                <a:solidFill>
                  <a:srgbClr val="000000"/>
                </a:solidFill>
                <a:latin typeface="Arial Black"/>
                <a:ea typeface="DejaVu Sans"/>
              </a:rPr>
              <a:t>280 ветеранов комбината «Ураласбест»</a:t>
            </a:r>
            <a:endParaRPr b="0" lang="ru-RU" sz="2000" spc="-1" strike="noStrike">
              <a:latin typeface="Arial"/>
            </a:endParaRPr>
          </a:p>
          <a:p>
            <a:pPr marL="444600" indent="-44388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SzPct val="75000"/>
              <a:buFont typeface="Symbol"/>
              <a:buChar char=""/>
            </a:pPr>
            <a:r>
              <a:rPr b="0" lang="ru-RU" sz="2000" spc="-1" strike="noStrike">
                <a:solidFill>
                  <a:srgbClr val="000000"/>
                </a:solidFill>
                <a:latin typeface="Arial Black"/>
                <a:ea typeface="DejaVu Sans"/>
              </a:rPr>
              <a:t>240 детей сотрудников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b="0" lang="ru-RU" sz="2000" spc="-1" strike="noStrike">
              <a:latin typeface="Arial"/>
            </a:endParaRPr>
          </a:p>
        </p:txBody>
      </p:sp>
      <p:pic>
        <p:nvPicPr>
          <p:cNvPr id="134" name="Рисунок 7" descr=""/>
          <p:cNvPicPr/>
          <p:nvPr/>
        </p:nvPicPr>
        <p:blipFill>
          <a:blip r:embed="rId3"/>
          <a:stretch/>
        </p:blipFill>
        <p:spPr>
          <a:xfrm>
            <a:off x="9309600" y="1899000"/>
            <a:ext cx="2363760" cy="2204280"/>
          </a:xfrm>
          <a:prstGeom prst="rect">
            <a:avLst/>
          </a:prstGeom>
          <a:ln>
            <a:noFill/>
          </a:ln>
        </p:spPr>
      </p:pic>
      <p:graphicFrame>
        <p:nvGraphicFramePr>
          <p:cNvPr id="135" name="Table 2"/>
          <p:cNvGraphicFramePr/>
          <p:nvPr/>
        </p:nvGraphicFramePr>
        <p:xfrm>
          <a:off x="773280" y="2412720"/>
          <a:ext cx="7862040" cy="2638800"/>
        </p:xfrm>
        <a:graphic>
          <a:graphicData uri="http://schemas.openxmlformats.org/drawingml/2006/table">
            <a:tbl>
              <a:tblPr/>
              <a:tblGrid>
                <a:gridCol w="2719080"/>
                <a:gridCol w="2620080"/>
                <a:gridCol w="2523240"/>
              </a:tblGrid>
              <a:tr h="1011960">
                <a:tc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Оздоровление продолжительностью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21 день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Оздоровление продолжительностью 14 дней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8978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Частичная оплата стоимости курсовки с лечением и обедом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6080 рублей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4053 рубля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2936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Частичная оплата стоимости путевки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8841 рубль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5894 рубля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720">
                      <a:solidFill>
                        <a:srgbClr val="000000"/>
                      </a:solidFill>
                    </a:lnL>
                    <a:lnR w="720">
                      <a:solidFill>
                        <a:srgbClr val="000000"/>
                      </a:solidFill>
                    </a:lnR>
                    <a:lnT w="720">
                      <a:solidFill>
                        <a:srgbClr val="000000"/>
                      </a:solidFill>
                    </a:lnT>
                    <a:lnB w="72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6" name="CustomShape 3"/>
          <p:cNvSpPr/>
          <p:nvPr/>
        </p:nvSpPr>
        <p:spPr>
          <a:xfrm>
            <a:off x="0" y="210240"/>
            <a:ext cx="12369960" cy="46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Санаторно-курортное оздоровление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7_0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9108000" y="5230080"/>
            <a:ext cx="2673000" cy="1306080"/>
          </a:xfrm>
          <a:prstGeom prst="rect">
            <a:avLst/>
          </a:prstGeom>
          <a:ln>
            <a:noFill/>
          </a:ln>
        </p:spPr>
      </p:pic>
      <p:sp>
        <p:nvSpPr>
          <p:cNvPr id="138" name="CustomShape 1"/>
          <p:cNvSpPr/>
          <p:nvPr/>
        </p:nvSpPr>
        <p:spPr>
          <a:xfrm>
            <a:off x="449640" y="806760"/>
            <a:ext cx="10900080" cy="3691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>
            <a:normAutofit/>
          </a:bodyPr>
          <a:p>
            <a:pPr>
              <a:lnSpc>
                <a:spcPct val="100000"/>
              </a:lnSpc>
              <a:spcBef>
                <a:spcPts val="1199"/>
              </a:spcBef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39" name="Рисунок 7_0" descr=""/>
          <p:cNvPicPr/>
          <p:nvPr/>
        </p:nvPicPr>
        <p:blipFill>
          <a:blip r:embed="rId2"/>
          <a:stretch/>
        </p:blipFill>
        <p:spPr>
          <a:xfrm>
            <a:off x="9309600" y="1899000"/>
            <a:ext cx="2363760" cy="2204280"/>
          </a:xfrm>
          <a:prstGeom prst="rect">
            <a:avLst/>
          </a:prstGeom>
          <a:ln>
            <a:noFill/>
          </a:ln>
        </p:spPr>
      </p:pic>
      <p:sp>
        <p:nvSpPr>
          <p:cNvPr id="140" name="CustomShape 2"/>
          <p:cNvSpPr/>
          <p:nvPr/>
        </p:nvSpPr>
        <p:spPr>
          <a:xfrm>
            <a:off x="0" y="210240"/>
            <a:ext cx="12369960" cy="46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Заезд «Мать и дитя»</a:t>
            </a:r>
            <a:endParaRPr b="0" lang="ru-RU" sz="2800" spc="-1" strike="noStrike">
              <a:latin typeface="Arial"/>
            </a:endParaRPr>
          </a:p>
        </p:txBody>
      </p:sp>
      <p:pic>
        <p:nvPicPr>
          <p:cNvPr id="141" name="" descr=""/>
          <p:cNvPicPr/>
          <p:nvPr/>
        </p:nvPicPr>
        <p:blipFill>
          <a:blip r:embed="rId3"/>
          <a:srcRect l="0" t="13905" r="8770" b="6148"/>
          <a:stretch/>
        </p:blipFill>
        <p:spPr>
          <a:xfrm>
            <a:off x="1152000" y="806760"/>
            <a:ext cx="5687640" cy="5600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7" descr="C:\Documents and Settings\shaaa\Рабочий стол\коллаж\логотип_ураласбест-removebg-preview.png"/>
          <p:cNvPicPr/>
          <p:nvPr/>
        </p:nvPicPr>
        <p:blipFill>
          <a:blip r:embed="rId1"/>
          <a:stretch/>
        </p:blipFill>
        <p:spPr>
          <a:xfrm>
            <a:off x="8334360" y="4783320"/>
            <a:ext cx="3591720" cy="1755000"/>
          </a:xfrm>
          <a:prstGeom prst="rect">
            <a:avLst/>
          </a:prstGeom>
          <a:ln>
            <a:noFill/>
          </a:ln>
        </p:spPr>
      </p:pic>
      <p:pic>
        <p:nvPicPr>
          <p:cNvPr id="143" name="Picture 5" descr=""/>
          <p:cNvPicPr/>
          <p:nvPr/>
        </p:nvPicPr>
        <p:blipFill>
          <a:blip r:embed="rId2"/>
          <a:stretch/>
        </p:blipFill>
        <p:spPr>
          <a:xfrm>
            <a:off x="938160" y="5827680"/>
            <a:ext cx="7855920" cy="54720"/>
          </a:xfrm>
          <a:prstGeom prst="rect">
            <a:avLst/>
          </a:prstGeom>
          <a:ln>
            <a:noFill/>
          </a:ln>
        </p:spPr>
      </p:pic>
      <p:sp>
        <p:nvSpPr>
          <p:cNvPr id="144" name="CustomShape 1"/>
          <p:cNvSpPr/>
          <p:nvPr/>
        </p:nvSpPr>
        <p:spPr>
          <a:xfrm>
            <a:off x="2549880" y="2576160"/>
            <a:ext cx="7156080" cy="760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Благодарю за внимание!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p14:dur="1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10731</TotalTime>
  <Application>LibreOffice/6.4.5.2$Windows_X86_64 LibreOffice_project/a726b36747cf2001e06b58ad5db1aa3a9a1872d6</Application>
  <Words>442</Words>
  <Paragraphs>86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2018-12-04T03:55:00Z</dcterms:created>
  <dc:creator>Бочкарёв Николай Николаевич</dc:creator>
  <dc:description/>
  <dc:language>ru-RU</dc:language>
  <cp:lastModifiedBy/>
  <cp:lastPrinted>2023-01-13T08:48:58Z</cp:lastPrinted>
  <dcterms:modified xsi:type="dcterms:W3CDTF">2026-07-08T10:17:33Z</dcterms:modified>
  <cp:revision>203</cp:revision>
  <dc:subject/>
  <dc:title>Выполнение приказа №574 от 22 ноября 2018 года по ОАО «Ураласбест»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12</vt:i4>
  </property>
</Properties>
</file>