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5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75570336"/>
        <c:axId val="2126403520"/>
        <c:axId val="2077924144"/>
      </c:bar3DChart>
      <c:catAx>
        <c:axId val="20755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6403520"/>
        <c:crosses val="autoZero"/>
        <c:auto val="1"/>
        <c:lblAlgn val="ctr"/>
        <c:lblOffset val="100"/>
        <c:noMultiLvlLbl val="0"/>
      </c:catAx>
      <c:valAx>
        <c:axId val="212640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5570336"/>
        <c:crosses val="autoZero"/>
        <c:crossBetween val="between"/>
      </c:valAx>
      <c:serAx>
        <c:axId val="20779241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6403520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CE47E0-3AF1-46B2-AF26-0D4ECC62D37D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B61BC8-61F9-45BF-9CEE-0C7EF5D39942}">
      <dgm:prSet phldrT="[Текст]" phldr="0"/>
      <dgm:spPr/>
      <dgm:t>
        <a:bodyPr/>
        <a:lstStyle/>
        <a:p>
          <a:r>
            <a:rPr lang="ru-RU" dirty="0"/>
            <a:t>ДЕЛО</a:t>
          </a:r>
        </a:p>
      </dgm:t>
    </dgm:pt>
    <dgm:pt modelId="{888C8C13-1FC3-4EB4-A003-7FF5FFA52A2B}" type="parTrans" cxnId="{20019D34-2FAB-4849-982D-A80B91F0C7D7}">
      <dgm:prSet/>
      <dgm:spPr/>
      <dgm:t>
        <a:bodyPr/>
        <a:lstStyle/>
        <a:p>
          <a:endParaRPr lang="ru-RU"/>
        </a:p>
      </dgm:t>
    </dgm:pt>
    <dgm:pt modelId="{81882176-0933-4231-A7E0-39ECE93775E0}" type="sibTrans" cxnId="{20019D34-2FAB-4849-982D-A80B91F0C7D7}">
      <dgm:prSet/>
      <dgm:spPr/>
      <dgm:t>
        <a:bodyPr/>
        <a:lstStyle/>
        <a:p>
          <a:endParaRPr lang="ru-RU"/>
        </a:p>
      </dgm:t>
    </dgm:pt>
    <dgm:pt modelId="{59BACDE4-8676-4455-AA9B-8F6A1E9B0F99}">
      <dgm:prSet phldrT="[Текст]" phldr="0"/>
      <dgm:spPr/>
      <dgm:t>
        <a:bodyPr/>
        <a:lstStyle/>
        <a:p>
          <a:r>
            <a:rPr lang="ru-RU" dirty="0"/>
            <a:t>ТЕЛО</a:t>
          </a:r>
        </a:p>
      </dgm:t>
    </dgm:pt>
    <dgm:pt modelId="{69946B5F-A3E9-4EBC-B8E9-501179F84752}" type="parTrans" cxnId="{80CCF691-C872-4D43-8CF5-3E746E58CDA8}">
      <dgm:prSet/>
      <dgm:spPr/>
      <dgm:t>
        <a:bodyPr/>
        <a:lstStyle/>
        <a:p>
          <a:endParaRPr lang="ru-RU"/>
        </a:p>
      </dgm:t>
    </dgm:pt>
    <dgm:pt modelId="{DD6D6EA1-2713-4BCF-84FE-0D982B5EAA59}" type="sibTrans" cxnId="{80CCF691-C872-4D43-8CF5-3E746E58CDA8}">
      <dgm:prSet/>
      <dgm:spPr/>
      <dgm:t>
        <a:bodyPr/>
        <a:lstStyle/>
        <a:p>
          <a:endParaRPr lang="ru-RU"/>
        </a:p>
      </dgm:t>
    </dgm:pt>
    <dgm:pt modelId="{39CB2115-4B87-445E-8431-112FF49B2114}">
      <dgm:prSet phldrT="[Текст]" phldr="0"/>
      <dgm:spPr/>
      <dgm:t>
        <a:bodyPr/>
        <a:lstStyle/>
        <a:p>
          <a:r>
            <a:rPr lang="ru-RU" dirty="0"/>
            <a:t>СЕМЬЯ</a:t>
          </a:r>
        </a:p>
      </dgm:t>
    </dgm:pt>
    <dgm:pt modelId="{909F18C7-3050-4DCB-8460-7BF204CDDBDA}" type="parTrans" cxnId="{E334D1FD-F45E-41AE-8582-CA52D20BB095}">
      <dgm:prSet/>
      <dgm:spPr/>
      <dgm:t>
        <a:bodyPr/>
        <a:lstStyle/>
        <a:p>
          <a:endParaRPr lang="ru-RU"/>
        </a:p>
      </dgm:t>
    </dgm:pt>
    <dgm:pt modelId="{D6A6BABF-4459-42DF-B1C8-D25CB6AAFEDC}" type="sibTrans" cxnId="{E334D1FD-F45E-41AE-8582-CA52D20BB095}">
      <dgm:prSet/>
      <dgm:spPr/>
      <dgm:t>
        <a:bodyPr/>
        <a:lstStyle/>
        <a:p>
          <a:endParaRPr lang="ru-RU"/>
        </a:p>
      </dgm:t>
    </dgm:pt>
    <dgm:pt modelId="{AFEBCE78-5B5E-4E7F-A659-0C49BCFF3CC2}">
      <dgm:prSet phldrT="[Текст]" phldr="0"/>
      <dgm:spPr/>
      <dgm:t>
        <a:bodyPr/>
        <a:lstStyle/>
        <a:p>
          <a:r>
            <a:rPr lang="ru-RU" dirty="0"/>
            <a:t>ХОББИ</a:t>
          </a:r>
        </a:p>
      </dgm:t>
    </dgm:pt>
    <dgm:pt modelId="{9C3D123E-839A-444F-8DCE-D5A3FAF248F6}" type="parTrans" cxnId="{7A16F5B0-D646-42FF-B8F0-5C4920590BDB}">
      <dgm:prSet/>
      <dgm:spPr/>
      <dgm:t>
        <a:bodyPr/>
        <a:lstStyle/>
        <a:p>
          <a:endParaRPr lang="ru-RU"/>
        </a:p>
      </dgm:t>
    </dgm:pt>
    <dgm:pt modelId="{CEA93318-4576-46ED-AFB3-B2FA10260FBA}" type="sibTrans" cxnId="{7A16F5B0-D646-42FF-B8F0-5C4920590BDB}">
      <dgm:prSet/>
      <dgm:spPr/>
      <dgm:t>
        <a:bodyPr/>
        <a:lstStyle/>
        <a:p>
          <a:endParaRPr lang="ru-RU"/>
        </a:p>
      </dgm:t>
    </dgm:pt>
    <dgm:pt modelId="{54EAFFC3-9BE3-42B5-BEAF-BCBC227FB65A}" type="pres">
      <dgm:prSet presAssocID="{4FCE47E0-3AF1-46B2-AF26-0D4ECC62D37D}" presName="Name0" presStyleCnt="0">
        <dgm:presLayoutVars>
          <dgm:dir/>
          <dgm:resizeHandles val="exact"/>
        </dgm:presLayoutVars>
      </dgm:prSet>
      <dgm:spPr/>
    </dgm:pt>
    <dgm:pt modelId="{05F02FCC-584A-4411-A0AF-E45573110DB6}" type="pres">
      <dgm:prSet presAssocID="{A5B61BC8-61F9-45BF-9CEE-0C7EF5D39942}" presName="compNode" presStyleCnt="0"/>
      <dgm:spPr/>
    </dgm:pt>
    <dgm:pt modelId="{4954DE90-B252-41B6-8169-DF893786FFD3}" type="pres">
      <dgm:prSet presAssocID="{A5B61BC8-61F9-45BF-9CEE-0C7EF5D39942}" presName="pictRect" presStyleLbl="node1" presStyleIdx="0" presStyleCnt="4" custScaleY="73661" custLinFactNeighborX="7106" custLinFactNeighborY="25158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Деньги со сплошной заливкой"/>
        </a:ext>
      </dgm:extLst>
    </dgm:pt>
    <dgm:pt modelId="{8EF422AE-2C27-44BB-B99C-7E42F3F0EE2E}" type="pres">
      <dgm:prSet presAssocID="{A5B61BC8-61F9-45BF-9CEE-0C7EF5D39942}" presName="textRect" presStyleLbl="revTx" presStyleIdx="0" presStyleCnt="4">
        <dgm:presLayoutVars>
          <dgm:bulletEnabled val="1"/>
        </dgm:presLayoutVars>
      </dgm:prSet>
      <dgm:spPr/>
    </dgm:pt>
    <dgm:pt modelId="{87D92122-0E9B-45AF-8937-31380E705A3E}" type="pres">
      <dgm:prSet presAssocID="{81882176-0933-4231-A7E0-39ECE93775E0}" presName="sibTrans" presStyleLbl="sibTrans2D1" presStyleIdx="0" presStyleCnt="0"/>
      <dgm:spPr/>
    </dgm:pt>
    <dgm:pt modelId="{58E62654-89E5-4D7B-A72E-02D107347A8E}" type="pres">
      <dgm:prSet presAssocID="{59BACDE4-8676-4455-AA9B-8F6A1E9B0F99}" presName="compNode" presStyleCnt="0"/>
      <dgm:spPr/>
    </dgm:pt>
    <dgm:pt modelId="{8E87EBB3-E46B-45CD-A568-A9F74332EDC1}" type="pres">
      <dgm:prSet presAssocID="{59BACDE4-8676-4455-AA9B-8F6A1E9B0F99}" presName="pictRect" presStyleLbl="node1" presStyleIdx="1" presStyleCnt="4" custScaleX="72780" custScaleY="77751" custLinFactNeighborX="0" custLinFactNeighborY="2325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8000" b="-18000"/>
          </a:stretch>
        </a:blipFill>
      </dgm:spPr>
      <dgm:extLst>
        <a:ext uri="{E40237B7-FDA0-4F09-8148-C483321AD2D9}">
          <dgm14:cNvPr xmlns:dgm14="http://schemas.microsoft.com/office/drawing/2010/diagram" id="0" name="" descr="Выполнить со сплошной заливкой"/>
        </a:ext>
      </dgm:extLst>
    </dgm:pt>
    <dgm:pt modelId="{C1B8FA6C-8F28-403E-8346-F06C9DF07DA9}" type="pres">
      <dgm:prSet presAssocID="{59BACDE4-8676-4455-AA9B-8F6A1E9B0F99}" presName="textRect" presStyleLbl="revTx" presStyleIdx="1" presStyleCnt="4">
        <dgm:presLayoutVars>
          <dgm:bulletEnabled val="1"/>
        </dgm:presLayoutVars>
      </dgm:prSet>
      <dgm:spPr/>
    </dgm:pt>
    <dgm:pt modelId="{499A9A79-2294-4905-91C6-043476A4DA29}" type="pres">
      <dgm:prSet presAssocID="{DD6D6EA1-2713-4BCF-84FE-0D982B5EAA59}" presName="sibTrans" presStyleLbl="sibTrans2D1" presStyleIdx="0" presStyleCnt="0"/>
      <dgm:spPr/>
    </dgm:pt>
    <dgm:pt modelId="{2BE6BD3C-20E9-4109-8EA8-D5389B529F4B}" type="pres">
      <dgm:prSet presAssocID="{39CB2115-4B87-445E-8431-112FF49B2114}" presName="compNode" presStyleCnt="0"/>
      <dgm:spPr/>
    </dgm:pt>
    <dgm:pt modelId="{0F7D9FEE-39A0-42FF-98C8-9436F7410100}" type="pres">
      <dgm:prSet presAssocID="{39CB2115-4B87-445E-8431-112FF49B2114}" presName="pictRect" presStyleLbl="node1" presStyleIdx="2" presStyleCnt="4" custScaleX="113474" custScaleY="9666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Мужчина и женщина со сплошной заливкой"/>
        </a:ext>
      </dgm:extLst>
    </dgm:pt>
    <dgm:pt modelId="{11385862-B0F9-45A7-AC12-A1DDF0FB3657}" type="pres">
      <dgm:prSet presAssocID="{39CB2115-4B87-445E-8431-112FF49B2114}" presName="textRect" presStyleLbl="revTx" presStyleIdx="2" presStyleCnt="4">
        <dgm:presLayoutVars>
          <dgm:bulletEnabled val="1"/>
        </dgm:presLayoutVars>
      </dgm:prSet>
      <dgm:spPr/>
    </dgm:pt>
    <dgm:pt modelId="{2FB9712B-1C03-4406-AD66-7B312EB0E29D}" type="pres">
      <dgm:prSet presAssocID="{D6A6BABF-4459-42DF-B1C8-D25CB6AAFEDC}" presName="sibTrans" presStyleLbl="sibTrans2D1" presStyleIdx="0" presStyleCnt="0"/>
      <dgm:spPr/>
    </dgm:pt>
    <dgm:pt modelId="{4F65BDBA-B215-406C-88EA-F9C1020A7DFF}" type="pres">
      <dgm:prSet presAssocID="{AFEBCE78-5B5E-4E7F-A659-0C49BCFF3CC2}" presName="compNode" presStyleCnt="0"/>
      <dgm:spPr/>
    </dgm:pt>
    <dgm:pt modelId="{2FCB394E-1415-405F-BE37-9C37BCBF2DE9}" type="pres">
      <dgm:prSet presAssocID="{AFEBCE78-5B5E-4E7F-A659-0C49BCFF3CC2}" presName="pictRect" presStyleLbl="nod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Тропическая сцена со сплошной заливкой"/>
        </a:ext>
      </dgm:extLst>
    </dgm:pt>
    <dgm:pt modelId="{1B7C5CCA-F393-4317-83DE-E2F37565ECC2}" type="pres">
      <dgm:prSet presAssocID="{AFEBCE78-5B5E-4E7F-A659-0C49BCFF3CC2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790D330B-6E3A-4FF2-87F4-F1165E4B296F}" type="presOf" srcId="{4FCE47E0-3AF1-46B2-AF26-0D4ECC62D37D}" destId="{54EAFFC3-9BE3-42B5-BEAF-BCBC227FB65A}" srcOrd="0" destOrd="0" presId="urn:microsoft.com/office/officeart/2005/8/layout/pList1"/>
    <dgm:cxn modelId="{741C612C-C29D-445E-883E-F434010E0ACB}" type="presOf" srcId="{AFEBCE78-5B5E-4E7F-A659-0C49BCFF3CC2}" destId="{1B7C5CCA-F393-4317-83DE-E2F37565ECC2}" srcOrd="0" destOrd="0" presId="urn:microsoft.com/office/officeart/2005/8/layout/pList1"/>
    <dgm:cxn modelId="{20019D34-2FAB-4849-982D-A80B91F0C7D7}" srcId="{4FCE47E0-3AF1-46B2-AF26-0D4ECC62D37D}" destId="{A5B61BC8-61F9-45BF-9CEE-0C7EF5D39942}" srcOrd="0" destOrd="0" parTransId="{888C8C13-1FC3-4EB4-A003-7FF5FFA52A2B}" sibTransId="{81882176-0933-4231-A7E0-39ECE93775E0}"/>
    <dgm:cxn modelId="{B5D0FA48-F4EA-417B-8E77-E37743BEA090}" type="presOf" srcId="{81882176-0933-4231-A7E0-39ECE93775E0}" destId="{87D92122-0E9B-45AF-8937-31380E705A3E}" srcOrd="0" destOrd="0" presId="urn:microsoft.com/office/officeart/2005/8/layout/pList1"/>
    <dgm:cxn modelId="{0490BC71-0D34-468D-8A19-F272C8AC7085}" type="presOf" srcId="{D6A6BABF-4459-42DF-B1C8-D25CB6AAFEDC}" destId="{2FB9712B-1C03-4406-AD66-7B312EB0E29D}" srcOrd="0" destOrd="0" presId="urn:microsoft.com/office/officeart/2005/8/layout/pList1"/>
    <dgm:cxn modelId="{80CCF691-C872-4D43-8CF5-3E746E58CDA8}" srcId="{4FCE47E0-3AF1-46B2-AF26-0D4ECC62D37D}" destId="{59BACDE4-8676-4455-AA9B-8F6A1E9B0F99}" srcOrd="1" destOrd="0" parTransId="{69946B5F-A3E9-4EBC-B8E9-501179F84752}" sibTransId="{DD6D6EA1-2713-4BCF-84FE-0D982B5EAA59}"/>
    <dgm:cxn modelId="{5EC96BA1-1CE9-4753-B3FD-E898C3B438F5}" type="presOf" srcId="{39CB2115-4B87-445E-8431-112FF49B2114}" destId="{11385862-B0F9-45A7-AC12-A1DDF0FB3657}" srcOrd="0" destOrd="0" presId="urn:microsoft.com/office/officeart/2005/8/layout/pList1"/>
    <dgm:cxn modelId="{7A16F5B0-D646-42FF-B8F0-5C4920590BDB}" srcId="{4FCE47E0-3AF1-46B2-AF26-0D4ECC62D37D}" destId="{AFEBCE78-5B5E-4E7F-A659-0C49BCFF3CC2}" srcOrd="3" destOrd="0" parTransId="{9C3D123E-839A-444F-8DCE-D5A3FAF248F6}" sibTransId="{CEA93318-4576-46ED-AFB3-B2FA10260FBA}"/>
    <dgm:cxn modelId="{72EB10C7-3D94-4553-A1A8-42C5A0576FA2}" type="presOf" srcId="{DD6D6EA1-2713-4BCF-84FE-0D982B5EAA59}" destId="{499A9A79-2294-4905-91C6-043476A4DA29}" srcOrd="0" destOrd="0" presId="urn:microsoft.com/office/officeart/2005/8/layout/pList1"/>
    <dgm:cxn modelId="{B46993F8-1554-4F6B-B1FE-AC12FED9B6EF}" type="presOf" srcId="{59BACDE4-8676-4455-AA9B-8F6A1E9B0F99}" destId="{C1B8FA6C-8F28-403E-8346-F06C9DF07DA9}" srcOrd="0" destOrd="0" presId="urn:microsoft.com/office/officeart/2005/8/layout/pList1"/>
    <dgm:cxn modelId="{0D49D6FA-14E1-4697-9BBB-A86E8A8D569C}" type="presOf" srcId="{A5B61BC8-61F9-45BF-9CEE-0C7EF5D39942}" destId="{8EF422AE-2C27-44BB-B99C-7E42F3F0EE2E}" srcOrd="0" destOrd="0" presId="urn:microsoft.com/office/officeart/2005/8/layout/pList1"/>
    <dgm:cxn modelId="{E334D1FD-F45E-41AE-8582-CA52D20BB095}" srcId="{4FCE47E0-3AF1-46B2-AF26-0D4ECC62D37D}" destId="{39CB2115-4B87-445E-8431-112FF49B2114}" srcOrd="2" destOrd="0" parTransId="{909F18C7-3050-4DCB-8460-7BF204CDDBDA}" sibTransId="{D6A6BABF-4459-42DF-B1C8-D25CB6AAFEDC}"/>
    <dgm:cxn modelId="{7C203E1B-D04F-4341-A92B-35F157203A65}" type="presParOf" srcId="{54EAFFC3-9BE3-42B5-BEAF-BCBC227FB65A}" destId="{05F02FCC-584A-4411-A0AF-E45573110DB6}" srcOrd="0" destOrd="0" presId="urn:microsoft.com/office/officeart/2005/8/layout/pList1"/>
    <dgm:cxn modelId="{6097A246-C19D-4E84-B416-96AEC3A85579}" type="presParOf" srcId="{05F02FCC-584A-4411-A0AF-E45573110DB6}" destId="{4954DE90-B252-41B6-8169-DF893786FFD3}" srcOrd="0" destOrd="0" presId="urn:microsoft.com/office/officeart/2005/8/layout/pList1"/>
    <dgm:cxn modelId="{9A5559AC-54A9-4762-9A95-9235AF07E707}" type="presParOf" srcId="{05F02FCC-584A-4411-A0AF-E45573110DB6}" destId="{8EF422AE-2C27-44BB-B99C-7E42F3F0EE2E}" srcOrd="1" destOrd="0" presId="urn:microsoft.com/office/officeart/2005/8/layout/pList1"/>
    <dgm:cxn modelId="{497CBA48-4007-4BBE-B0A8-9F429AC1B96E}" type="presParOf" srcId="{54EAFFC3-9BE3-42B5-BEAF-BCBC227FB65A}" destId="{87D92122-0E9B-45AF-8937-31380E705A3E}" srcOrd="1" destOrd="0" presId="urn:microsoft.com/office/officeart/2005/8/layout/pList1"/>
    <dgm:cxn modelId="{8DB4805B-D790-4483-BF28-13E5F565B69B}" type="presParOf" srcId="{54EAFFC3-9BE3-42B5-BEAF-BCBC227FB65A}" destId="{58E62654-89E5-4D7B-A72E-02D107347A8E}" srcOrd="2" destOrd="0" presId="urn:microsoft.com/office/officeart/2005/8/layout/pList1"/>
    <dgm:cxn modelId="{4C812D62-61A3-48CB-8A0F-B7570ABE8839}" type="presParOf" srcId="{58E62654-89E5-4D7B-A72E-02D107347A8E}" destId="{8E87EBB3-E46B-45CD-A568-A9F74332EDC1}" srcOrd="0" destOrd="0" presId="urn:microsoft.com/office/officeart/2005/8/layout/pList1"/>
    <dgm:cxn modelId="{73F29D5F-8539-46D9-A1B4-DD8576F855F3}" type="presParOf" srcId="{58E62654-89E5-4D7B-A72E-02D107347A8E}" destId="{C1B8FA6C-8F28-403E-8346-F06C9DF07DA9}" srcOrd="1" destOrd="0" presId="urn:microsoft.com/office/officeart/2005/8/layout/pList1"/>
    <dgm:cxn modelId="{B6EE65BC-F69B-4F2B-BFC8-3B9D0AB5D953}" type="presParOf" srcId="{54EAFFC3-9BE3-42B5-BEAF-BCBC227FB65A}" destId="{499A9A79-2294-4905-91C6-043476A4DA29}" srcOrd="3" destOrd="0" presId="urn:microsoft.com/office/officeart/2005/8/layout/pList1"/>
    <dgm:cxn modelId="{D63D3909-2E64-41F3-938B-D2DB5540B8BC}" type="presParOf" srcId="{54EAFFC3-9BE3-42B5-BEAF-BCBC227FB65A}" destId="{2BE6BD3C-20E9-4109-8EA8-D5389B529F4B}" srcOrd="4" destOrd="0" presId="urn:microsoft.com/office/officeart/2005/8/layout/pList1"/>
    <dgm:cxn modelId="{E42330EA-3CE5-4588-8936-59CE53940483}" type="presParOf" srcId="{2BE6BD3C-20E9-4109-8EA8-D5389B529F4B}" destId="{0F7D9FEE-39A0-42FF-98C8-9436F7410100}" srcOrd="0" destOrd="0" presId="urn:microsoft.com/office/officeart/2005/8/layout/pList1"/>
    <dgm:cxn modelId="{FA747617-AD09-464B-9A3F-45D72FB6AD56}" type="presParOf" srcId="{2BE6BD3C-20E9-4109-8EA8-D5389B529F4B}" destId="{11385862-B0F9-45A7-AC12-A1DDF0FB3657}" srcOrd="1" destOrd="0" presId="urn:microsoft.com/office/officeart/2005/8/layout/pList1"/>
    <dgm:cxn modelId="{4A6BE30E-298D-4953-9455-D9A26D0ED381}" type="presParOf" srcId="{54EAFFC3-9BE3-42B5-BEAF-BCBC227FB65A}" destId="{2FB9712B-1C03-4406-AD66-7B312EB0E29D}" srcOrd="5" destOrd="0" presId="urn:microsoft.com/office/officeart/2005/8/layout/pList1"/>
    <dgm:cxn modelId="{9638D074-D9C5-40B4-87B0-0DF39D3C3219}" type="presParOf" srcId="{54EAFFC3-9BE3-42B5-BEAF-BCBC227FB65A}" destId="{4F65BDBA-B215-406C-88EA-F9C1020A7DFF}" srcOrd="6" destOrd="0" presId="urn:microsoft.com/office/officeart/2005/8/layout/pList1"/>
    <dgm:cxn modelId="{496F552A-CB5D-48A1-AAEF-A219D858445B}" type="presParOf" srcId="{4F65BDBA-B215-406C-88EA-F9C1020A7DFF}" destId="{2FCB394E-1415-405F-BE37-9C37BCBF2DE9}" srcOrd="0" destOrd="0" presId="urn:microsoft.com/office/officeart/2005/8/layout/pList1"/>
    <dgm:cxn modelId="{8A6786B3-C6DC-4DE0-ADC4-832222D039D0}" type="presParOf" srcId="{4F65BDBA-B215-406C-88EA-F9C1020A7DFF}" destId="{1B7C5CCA-F393-4317-83DE-E2F37565ECC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4DE90-B252-41B6-8169-DF893786FFD3}">
      <dsp:nvSpPr>
        <dsp:cNvPr id="0" name=""/>
        <dsp:cNvSpPr/>
      </dsp:nvSpPr>
      <dsp:spPr>
        <a:xfrm>
          <a:off x="745702" y="443464"/>
          <a:ext cx="2446641" cy="1241729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23000" b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F422AE-2C27-44BB-B99C-7E42F3F0EE2E}">
      <dsp:nvSpPr>
        <dsp:cNvPr id="0" name=""/>
        <dsp:cNvSpPr/>
      </dsp:nvSpPr>
      <dsp:spPr>
        <a:xfrm>
          <a:off x="571844" y="1483099"/>
          <a:ext cx="2446641" cy="907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ДЕЛО</a:t>
          </a:r>
        </a:p>
      </dsp:txBody>
      <dsp:txXfrm>
        <a:off x="571844" y="1483099"/>
        <a:ext cx="2446641" cy="907703"/>
      </dsp:txXfrm>
    </dsp:sp>
    <dsp:sp modelId="{8E87EBB3-E46B-45CD-A568-A9F74332EDC1}">
      <dsp:nvSpPr>
        <dsp:cNvPr id="0" name=""/>
        <dsp:cNvSpPr/>
      </dsp:nvSpPr>
      <dsp:spPr>
        <a:xfrm>
          <a:off x="3596240" y="394097"/>
          <a:ext cx="1780665" cy="1310676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8000" b="-18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8FA6C-8F28-403E-8346-F06C9DF07DA9}">
      <dsp:nvSpPr>
        <dsp:cNvPr id="0" name=""/>
        <dsp:cNvSpPr/>
      </dsp:nvSpPr>
      <dsp:spPr>
        <a:xfrm>
          <a:off x="3263252" y="1500336"/>
          <a:ext cx="2446641" cy="907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ТЕЛО</a:t>
          </a:r>
        </a:p>
      </dsp:txBody>
      <dsp:txXfrm>
        <a:off x="3263252" y="1500336"/>
        <a:ext cx="2446641" cy="907703"/>
      </dsp:txXfrm>
    </dsp:sp>
    <dsp:sp modelId="{0F7D9FEE-39A0-42FF-98C8-9436F7410100}">
      <dsp:nvSpPr>
        <dsp:cNvPr id="0" name=""/>
        <dsp:cNvSpPr/>
      </dsp:nvSpPr>
      <dsp:spPr>
        <a:xfrm>
          <a:off x="407013" y="2666755"/>
          <a:ext cx="2776301" cy="1629533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23000" b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385862-B0F9-45A7-AC12-A1DDF0FB3657}">
      <dsp:nvSpPr>
        <dsp:cNvPr id="0" name=""/>
        <dsp:cNvSpPr/>
      </dsp:nvSpPr>
      <dsp:spPr>
        <a:xfrm>
          <a:off x="571844" y="4324390"/>
          <a:ext cx="2446641" cy="907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СЕМЬЯ</a:t>
          </a:r>
        </a:p>
      </dsp:txBody>
      <dsp:txXfrm>
        <a:off x="571844" y="4324390"/>
        <a:ext cx="2446641" cy="907703"/>
      </dsp:txXfrm>
    </dsp:sp>
    <dsp:sp modelId="{2FCB394E-1415-405F-BE37-9C37BCBF2DE9}">
      <dsp:nvSpPr>
        <dsp:cNvPr id="0" name=""/>
        <dsp:cNvSpPr/>
      </dsp:nvSpPr>
      <dsp:spPr>
        <a:xfrm>
          <a:off x="3428082" y="2652704"/>
          <a:ext cx="2446641" cy="1685735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3000" b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C5CCA-F393-4317-83DE-E2F37565ECC2}">
      <dsp:nvSpPr>
        <dsp:cNvPr id="0" name=""/>
        <dsp:cNvSpPr/>
      </dsp:nvSpPr>
      <dsp:spPr>
        <a:xfrm>
          <a:off x="3428082" y="4338440"/>
          <a:ext cx="2446641" cy="907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ХОББИ</a:t>
          </a:r>
        </a:p>
      </dsp:txBody>
      <dsp:txXfrm>
        <a:off x="3428082" y="4338440"/>
        <a:ext cx="2446641" cy="9077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0.11203</cdr:x>
      <cdr:y>0</cdr:y>
    </cdr:from>
    <cdr:to>
      <cdr:x>1</cdr:x>
      <cdr:y>0.44533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97501DE4-47E6-2F47-012A-7C4014639DB1}"/>
            </a:ext>
          </a:extLst>
        </cdr:cNvPr>
        <cdr:cNvSpPr/>
      </cdr:nvSpPr>
      <cdr:spPr>
        <a:xfrm xmlns:a="http://schemas.openxmlformats.org/drawingml/2006/main">
          <a:off x="245229" y="-4787894"/>
          <a:ext cx="1943789" cy="858131"/>
        </a:xfrm>
        <a:prstGeom xmlns:a="http://schemas.openxmlformats.org/drawingml/2006/main" prst="rect">
          <a:avLst/>
        </a:prstGeom>
        <a:solidFill xmlns:a="http://schemas.openxmlformats.org/drawingml/2006/main">
          <a:srgbClr val="7030A0"/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3200" dirty="0">
              <a:solidFill>
                <a:schemeClr val="bg1"/>
              </a:solidFill>
            </a:rPr>
            <a:t>С</a:t>
          </a:r>
          <a:r>
            <a:rPr lang="ru-RU" dirty="0">
              <a:solidFill>
                <a:schemeClr val="bg1"/>
              </a:solidFill>
            </a:rPr>
            <a:t> СРОЧНЫЕ И НЕВАЖНЫЕ</a:t>
          </a:r>
        </a:p>
      </cdr:txBody>
    </cdr:sp>
  </cdr:relSizeAnchor>
  <cdr:relSizeAnchor xmlns:cdr="http://schemas.openxmlformats.org/drawingml/2006/chartDrawing">
    <cdr:from>
      <cdr:x>0.28481</cdr:x>
      <cdr:y>0.47453</cdr:y>
    </cdr:from>
    <cdr:to>
      <cdr:x>0.85865</cdr:x>
      <cdr:y>1</cdr:y>
    </cdr:to>
    <cdr:sp macro="" textlink="">
      <cdr:nvSpPr>
        <cdr:cNvPr id="4" name="Прямоугольник 3">
          <a:extLst xmlns:a="http://schemas.openxmlformats.org/drawingml/2006/main">
            <a:ext uri="{FF2B5EF4-FFF2-40B4-BE49-F238E27FC236}">
              <a16:creationId xmlns:a16="http://schemas.microsoft.com/office/drawing/2014/main" id="{97501DE4-47E6-2F47-012A-7C4014639DB1}"/>
            </a:ext>
          </a:extLst>
        </cdr:cNvPr>
        <cdr:cNvSpPr/>
      </cdr:nvSpPr>
      <cdr:spPr>
        <a:xfrm xmlns:a="http://schemas.openxmlformats.org/drawingml/2006/main">
          <a:off x="623451" y="914400"/>
          <a:ext cx="1256145" cy="1012542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/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dirty="0">
              <a:solidFill>
                <a:schemeClr val="bg1"/>
              </a:solidFill>
            </a:rPr>
            <a:t>К</a:t>
          </a:r>
          <a:r>
            <a:rPr lang="ru-RU" sz="1400" dirty="0">
              <a:solidFill>
                <a:schemeClr val="bg1"/>
              </a:solidFill>
            </a:rPr>
            <a:t> НЕСРОЧНЫЕ И НЕВАЖНЫЕ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39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4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0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089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101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038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17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89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916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373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85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D4324-4A2D-4015-BE89-646FD5199FEA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13BB9-1751-474B-8BF4-0020D1773C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87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77433B-6802-B4A4-24DE-7C6EC5CFC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Счастливая семейная жизнь трудящейся женщины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7BEAC2-6BA2-37E5-A6AB-B753365CE1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Социолог, писатель, многодетная мать, культорг профкома УрФУ</a:t>
            </a:r>
          </a:p>
          <a:p>
            <a:r>
              <a:rPr lang="ru-RU" dirty="0"/>
              <a:t> Дарья Владимировна Мясникова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5332EC-0DAB-CB1D-4742-925476E52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214" y="171974"/>
            <a:ext cx="5197471" cy="219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77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16F062-C7E5-9991-DB7F-2CCB7B65B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 ярких фактов о Дарьи Мясниковой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CC7CDF-326E-7B08-3727-027CB0669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 14 лет работала дояркой совхоза Большебрусянский, об этом написала повесть для подростков «Кедр и коровницы»</a:t>
            </a:r>
          </a:p>
          <a:p>
            <a:r>
              <a:rPr lang="ru-RU" dirty="0"/>
              <a:t>В школе 85 была Председателем Совета Дружины</a:t>
            </a:r>
          </a:p>
          <a:p>
            <a:r>
              <a:rPr lang="ru-RU" dirty="0"/>
              <a:t>Имеет 5 дипломов об образовании (физик-ядерщик, кандидат социологических наук, специалист государственного муниципального управления, режиссер кино, телерадиоведущий)</a:t>
            </a:r>
          </a:p>
          <a:p>
            <a:r>
              <a:rPr lang="ru-RU" dirty="0"/>
              <a:t>Мать 4 детей (три дочери и один сын)</a:t>
            </a:r>
          </a:p>
          <a:p>
            <a:r>
              <a:rPr lang="ru-RU" dirty="0"/>
              <a:t>Лауреат национальной премии «Писатель года 2017» в номинации «Юмор». Автор 11 книг для детей и взрослых.</a:t>
            </a:r>
          </a:p>
          <a:p>
            <a:r>
              <a:rPr lang="ru-RU" dirty="0"/>
              <a:t>Создатель подросткового проекта «Я – девушка!» в г. Березовский(10 лет). Рукодельница – создатель мастерской «Вуалия»: украшения из бусин и ювелирной проволоки.</a:t>
            </a:r>
          </a:p>
          <a:p>
            <a:r>
              <a:rPr lang="ru-RU" dirty="0"/>
              <a:t>Певица – дипломант областных конкурсов, классический вокал. Начала серьезно заниматься пением 48 лет.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30EDB3-1C6E-200B-7750-762DC15405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76" y="186530"/>
            <a:ext cx="1629488" cy="2008648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41129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B8179-6B11-9A14-2ACE-FBFEDC36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 составляющих КРУГА </a:t>
            </a:r>
            <a:br>
              <a:rPr lang="ru-RU" dirty="0"/>
            </a:br>
            <a:r>
              <a:rPr lang="ru-RU" dirty="0"/>
              <a:t>счастливой</a:t>
            </a:r>
            <a:br>
              <a:rPr lang="ru-RU" dirty="0"/>
            </a:br>
            <a:r>
              <a:rPr lang="ru-RU" dirty="0"/>
              <a:t>ЖИЗНИ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F1419AD-E1D0-29AF-5035-E9BAF5788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225124"/>
              </p:ext>
            </p:extLst>
          </p:nvPr>
        </p:nvGraphicFramePr>
        <p:xfrm>
          <a:off x="5118100" y="803275"/>
          <a:ext cx="6281738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4CD113E-9F92-55C5-5DE2-267703F17941}"/>
              </a:ext>
            </a:extLst>
          </p:cNvPr>
          <p:cNvSpPr txBox="1"/>
          <p:nvPr/>
        </p:nvSpPr>
        <p:spPr>
          <a:xfrm>
            <a:off x="981364" y="433943"/>
            <a:ext cx="1052483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НУЖНЫ ЦЕЛИ во всех четырех направлениях. Держать баланс! Идти к ним каждый день!</a:t>
            </a:r>
          </a:p>
        </p:txBody>
      </p:sp>
    </p:spTree>
    <p:extLst>
      <p:ext uri="{BB962C8B-B14F-4D97-AF65-F5344CB8AC3E}">
        <p14:creationId xmlns:p14="http://schemas.microsoft.com/office/powerpoint/2010/main" val="212359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C8A4004-2D5C-7DC4-54AF-A44BE29F6A4A}"/>
              </a:ext>
            </a:extLst>
          </p:cNvPr>
          <p:cNvSpPr/>
          <p:nvPr/>
        </p:nvSpPr>
        <p:spPr>
          <a:xfrm>
            <a:off x="6012873" y="2512184"/>
            <a:ext cx="3112654" cy="12562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689BF0-277B-C86A-5173-1ED7CEC39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85" y="2331452"/>
            <a:ext cx="3840387" cy="2456442"/>
          </a:xfrm>
        </p:spPr>
        <p:txBody>
          <a:bodyPr>
            <a:normAutofit fontScale="90000"/>
          </a:bodyPr>
          <a:lstStyle/>
          <a:p>
            <a:r>
              <a:rPr lang="ru-RU" dirty="0"/>
              <a:t>Управляйте временем ДНЯ: классифицируйте задачи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FE61589-1EA0-0141-A648-19031FE49A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225269"/>
              </p:ext>
            </p:extLst>
          </p:nvPr>
        </p:nvGraphicFramePr>
        <p:xfrm>
          <a:off x="6405421" y="3768436"/>
          <a:ext cx="2189018" cy="1926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7501DE4-47E6-2F47-012A-7C4014639DB1}"/>
              </a:ext>
            </a:extLst>
          </p:cNvPr>
          <p:cNvSpPr/>
          <p:nvPr/>
        </p:nvSpPr>
        <p:spPr>
          <a:xfrm>
            <a:off x="5413666" y="840510"/>
            <a:ext cx="4349170" cy="167167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А </a:t>
            </a:r>
            <a:r>
              <a:rPr lang="ru-RU" dirty="0"/>
              <a:t>СРОЧНЫЕ И ВАЖНЫЕ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12AFE-772C-A4AA-1B3D-E37528E4B4F7}"/>
              </a:ext>
            </a:extLst>
          </p:cNvPr>
          <p:cNvSpPr txBox="1"/>
          <p:nvPr/>
        </p:nvSpPr>
        <p:spPr>
          <a:xfrm>
            <a:off x="6611499" y="2678545"/>
            <a:ext cx="2199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НЕСРОЧНЫЕ ВАЖНЫЕ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C8251C-3530-990A-244C-C13AE3626BF3}"/>
              </a:ext>
            </a:extLst>
          </p:cNvPr>
          <p:cNvSpPr txBox="1"/>
          <p:nvPr/>
        </p:nvSpPr>
        <p:spPr>
          <a:xfrm>
            <a:off x="4313382" y="5874327"/>
            <a:ext cx="6271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Задачи С и К (корзина) можно смело делегировать другим людям или детям.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9F151E-BE81-C2EC-3649-E6067C24E249}"/>
              </a:ext>
            </a:extLst>
          </p:cNvPr>
          <p:cNvSpPr txBox="1"/>
          <p:nvPr/>
        </p:nvSpPr>
        <p:spPr>
          <a:xfrm>
            <a:off x="1154545" y="221673"/>
            <a:ext cx="929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Надоел бег по кругу? Не хватает времени?</a:t>
            </a:r>
          </a:p>
        </p:txBody>
      </p:sp>
    </p:spTree>
    <p:extLst>
      <p:ext uri="{BB962C8B-B14F-4D97-AF65-F5344CB8AC3E}">
        <p14:creationId xmlns:p14="http://schemas.microsoft.com/office/powerpoint/2010/main" val="30652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0506A-5C49-08E3-C4A4-9C4F7F7DA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Ошибки супружества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58E5AA-525B-2E03-A85C-EB4DC791F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8662" y="230531"/>
            <a:ext cx="6281873" cy="524862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Все домашние заботы взвалить на свои плечи</a:t>
            </a:r>
          </a:p>
          <a:p>
            <a:r>
              <a:rPr lang="ru-RU" dirty="0"/>
              <a:t>Стараться быть ХОРОШЕЙ женой</a:t>
            </a:r>
          </a:p>
          <a:p>
            <a:r>
              <a:rPr lang="ru-RU" dirty="0"/>
              <a:t>Всегда быть рядом с мужем с улыбкой, даже, когда плохо и что-то не нравится</a:t>
            </a:r>
          </a:p>
          <a:p>
            <a:r>
              <a:rPr lang="ru-RU" dirty="0"/>
              <a:t>Заниматься домом даже в уставшем состоянии</a:t>
            </a:r>
          </a:p>
          <a:p>
            <a:r>
              <a:rPr lang="ru-RU" dirty="0"/>
              <a:t>Ходить в домашней одежде, которую не жалко</a:t>
            </a:r>
          </a:p>
          <a:p>
            <a:r>
              <a:rPr lang="ru-RU" dirty="0"/>
              <a:t>Стыдно просить денег на женские капризы</a:t>
            </a:r>
          </a:p>
          <a:p>
            <a:r>
              <a:rPr lang="ru-RU" dirty="0"/>
              <a:t>Посвятить себя дому и детям</a:t>
            </a:r>
          </a:p>
          <a:p>
            <a:r>
              <a:rPr lang="ru-RU" dirty="0"/>
              <a:t>Жить как живется без целей и планов</a:t>
            </a:r>
          </a:p>
          <a:p>
            <a:r>
              <a:rPr lang="ru-RU" dirty="0"/>
              <a:t>В конфликтах молчать</a:t>
            </a:r>
          </a:p>
          <a:p>
            <a:r>
              <a:rPr lang="ru-RU" dirty="0"/>
              <a:t>Забыть о свиданиях с мужем</a:t>
            </a:r>
          </a:p>
          <a:p>
            <a:r>
              <a:rPr lang="ru-RU" dirty="0"/>
              <a:t>Жить без правил и норм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6C280B-5C43-8FC6-7A13-21F825AFB0A8}"/>
              </a:ext>
            </a:extLst>
          </p:cNvPr>
          <p:cNvSpPr txBox="1"/>
          <p:nvPr/>
        </p:nvSpPr>
        <p:spPr>
          <a:xfrm>
            <a:off x="295564" y="5590143"/>
            <a:ext cx="30480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Надежный экономический партнер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E1BEB8-7BD9-E007-3936-B74CE09BADDD}"/>
              </a:ext>
            </a:extLst>
          </p:cNvPr>
          <p:cNvSpPr/>
          <p:nvPr/>
        </p:nvSpPr>
        <p:spPr>
          <a:xfrm>
            <a:off x="3579091" y="5590143"/>
            <a:ext cx="1468581" cy="6577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Лучший друг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A6055A-9DCD-26F9-1C1F-6341586192D0}"/>
              </a:ext>
            </a:extLst>
          </p:cNvPr>
          <p:cNvSpPr txBox="1"/>
          <p:nvPr/>
        </p:nvSpPr>
        <p:spPr>
          <a:xfrm>
            <a:off x="5283200" y="5590144"/>
            <a:ext cx="16256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Лучший любовник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1000CF-6B09-EABC-C08B-CB9AB12F5669}"/>
              </a:ext>
            </a:extLst>
          </p:cNvPr>
          <p:cNvSpPr txBox="1"/>
          <p:nvPr/>
        </p:nvSpPr>
        <p:spPr>
          <a:xfrm>
            <a:off x="7065817" y="5590143"/>
            <a:ext cx="2327565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Лучший помощник по дому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0B7C7D-4E45-831A-8A4A-4D05DCFD8F32}"/>
              </a:ext>
            </a:extLst>
          </p:cNvPr>
          <p:cNvSpPr txBox="1"/>
          <p:nvPr/>
        </p:nvSpPr>
        <p:spPr>
          <a:xfrm>
            <a:off x="9531926" y="5590143"/>
            <a:ext cx="2456873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Лучший воспитатель детей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995983-2BEF-1708-9D72-E08CA4F00AD3}"/>
              </a:ext>
            </a:extLst>
          </p:cNvPr>
          <p:cNvSpPr txBox="1"/>
          <p:nvPr/>
        </p:nvSpPr>
        <p:spPr>
          <a:xfrm>
            <a:off x="471055" y="480291"/>
            <a:ext cx="4276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Семья – это организация, это устойчивая социальная ячейка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B61170-1589-BB1B-62F7-0993E0BE5BDF}"/>
              </a:ext>
            </a:extLst>
          </p:cNvPr>
          <p:cNvSpPr txBox="1"/>
          <p:nvPr/>
        </p:nvSpPr>
        <p:spPr>
          <a:xfrm>
            <a:off x="697345" y="5109821"/>
            <a:ext cx="576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 как надо? Все функции нужно держать в балансе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6AF197-ACED-0746-00A2-C741F1C33C7A}"/>
              </a:ext>
            </a:extLst>
          </p:cNvPr>
          <p:cNvSpPr txBox="1"/>
          <p:nvPr/>
        </p:nvSpPr>
        <p:spPr>
          <a:xfrm>
            <a:off x="406400" y="1228436"/>
            <a:ext cx="451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ТАМ, где ШУТЯТ – ЖИВА ЛЮБОВЬ!</a:t>
            </a:r>
          </a:p>
        </p:txBody>
      </p:sp>
    </p:spTree>
    <p:extLst>
      <p:ext uri="{BB962C8B-B14F-4D97-AF65-F5344CB8AC3E}">
        <p14:creationId xmlns:p14="http://schemas.microsoft.com/office/powerpoint/2010/main" val="332504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41623-2A71-2E40-7FFE-FD4A96FF2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Ошибки родительства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49BB74-6631-09BB-0D54-5E2333E7F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Дети ничего не делают по дому, так как они все сделают неправильно</a:t>
            </a:r>
          </a:p>
          <a:p>
            <a:r>
              <a:rPr lang="ru-RU" dirty="0"/>
              <a:t>Что где лежит в квартире,  знает только мама</a:t>
            </a:r>
          </a:p>
          <a:p>
            <a:r>
              <a:rPr lang="ru-RU" dirty="0"/>
              <a:t>Любой шаг из дома согласуется с родителем</a:t>
            </a:r>
          </a:p>
          <a:p>
            <a:r>
              <a:rPr lang="ru-RU" dirty="0"/>
              <a:t>Кухня – только мамино государство, детям там делать нечего</a:t>
            </a:r>
          </a:p>
          <a:p>
            <a:r>
              <a:rPr lang="ru-RU" dirty="0"/>
              <a:t>Детьми занимается мама, папа – работает и обеспечивает</a:t>
            </a:r>
          </a:p>
          <a:p>
            <a:r>
              <a:rPr lang="ru-RU" dirty="0"/>
              <a:t>Останавливать ребенка в желании научиться рубить дрова, разжигать костер и </a:t>
            </a:r>
            <a:r>
              <a:rPr lang="ru-RU" dirty="0" err="1"/>
              <a:t>т.д</a:t>
            </a:r>
            <a:r>
              <a:rPr lang="ru-RU" dirty="0"/>
              <a:t>…</a:t>
            </a:r>
          </a:p>
          <a:p>
            <a:r>
              <a:rPr lang="ru-RU" dirty="0"/>
              <a:t>Отказываться от помощи детей в делах, от их инициативы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53A7894-A0DC-AB77-1FB2-4BBE119CA8FD}"/>
              </a:ext>
            </a:extLst>
          </p:cNvPr>
          <p:cNvSpPr/>
          <p:nvPr/>
        </p:nvSpPr>
        <p:spPr>
          <a:xfrm>
            <a:off x="4666303" y="5298092"/>
            <a:ext cx="4145187" cy="6280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Верьте в ребенка и поручайте дела по возрасту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24B04-DA80-BBF5-7E5A-742D8446D54D}"/>
              </a:ext>
            </a:extLst>
          </p:cNvPr>
          <p:cNvSpPr txBox="1"/>
          <p:nvPr/>
        </p:nvSpPr>
        <p:spPr>
          <a:xfrm>
            <a:off x="6532756" y="5985164"/>
            <a:ext cx="4867564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Делегируйте папе дела с детьми: прогулки, путешествия, уроки и т.д.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C7C16-DF32-0B23-ADA0-533ADE9F63BA}"/>
              </a:ext>
            </a:extLst>
          </p:cNvPr>
          <p:cNvSpPr txBox="1"/>
          <p:nvPr/>
        </p:nvSpPr>
        <p:spPr>
          <a:xfrm>
            <a:off x="1262131" y="5682476"/>
            <a:ext cx="2697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А НАДО 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71860C-79E3-18A3-2619-5A687159487E}"/>
              </a:ext>
            </a:extLst>
          </p:cNvPr>
          <p:cNvSpPr txBox="1"/>
          <p:nvPr/>
        </p:nvSpPr>
        <p:spPr>
          <a:xfrm>
            <a:off x="8966538" y="5201175"/>
            <a:ext cx="2800589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Мотивируйте хорошие результаты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469792-8DB4-24C0-0BEA-EC3B012B1EA7}"/>
              </a:ext>
            </a:extLst>
          </p:cNvPr>
          <p:cNvSpPr txBox="1"/>
          <p:nvPr/>
        </p:nvSpPr>
        <p:spPr>
          <a:xfrm>
            <a:off x="3959149" y="6036419"/>
            <a:ext cx="2460124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Запишите правила и обязанности по дому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86BC38-33FF-40CB-9885-8885449D9CF1}"/>
              </a:ext>
            </a:extLst>
          </p:cNvPr>
          <p:cNvSpPr txBox="1"/>
          <p:nvPr/>
        </p:nvSpPr>
        <p:spPr>
          <a:xfrm>
            <a:off x="397164" y="378691"/>
            <a:ext cx="453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Главная задача родителя – подготовка ребенка к взрослой жизни с социуме</a:t>
            </a:r>
          </a:p>
        </p:txBody>
      </p:sp>
    </p:spTree>
    <p:extLst>
      <p:ext uri="{BB962C8B-B14F-4D97-AF65-F5344CB8AC3E}">
        <p14:creationId xmlns:p14="http://schemas.microsoft.com/office/powerpoint/2010/main" val="316084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8383C-D24D-6570-DC2B-FEEA2F17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Книги Дарьи Мясниковой </a:t>
            </a:r>
            <a:br>
              <a:rPr lang="ru-RU" dirty="0"/>
            </a:br>
            <a:r>
              <a:rPr lang="ru-RU" dirty="0"/>
              <a:t>для </a:t>
            </a:r>
            <a:br>
              <a:rPr lang="ru-RU" dirty="0"/>
            </a:br>
            <a:r>
              <a:rPr lang="ru-RU" dirty="0"/>
              <a:t>взрослых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2AA1703-804B-4753-2D58-7BF53CC1A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737"/>
          <a:stretch>
            <a:fillRect/>
          </a:stretch>
        </p:blipFill>
        <p:spPr>
          <a:xfrm>
            <a:off x="4968007" y="297087"/>
            <a:ext cx="1866219" cy="2649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02B97E-7A21-9A5D-1A59-BE7A179EA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994" y="297087"/>
            <a:ext cx="1843214" cy="2627067"/>
          </a:xfrm>
          <a:prstGeom prst="rect">
            <a:avLst/>
          </a:prstGeom>
          <a:effectLst>
            <a:outerShdw blurRad="165100" dist="50800" dir="5400000" algn="ctr" rotWithShape="0">
              <a:srgbClr val="000000">
                <a:alpha val="7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8EC5E0E-BB9C-7BEC-6573-97AD37F584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07" y="3429000"/>
            <a:ext cx="1883449" cy="2660176"/>
          </a:xfrm>
          <a:prstGeom prst="rect">
            <a:avLst/>
          </a:prstGeom>
          <a:noFill/>
          <a:effectLst>
            <a:outerShdw blurRad="317500" dist="50800" dir="5400000" algn="ctr" rotWithShape="0">
              <a:srgbClr val="000000">
                <a:alpha val="5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15E0CD-76EF-DCC6-A5CB-F816EFB6ED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743" y="3395521"/>
            <a:ext cx="2027715" cy="272713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83000"/>
              </a:srgbClr>
            </a:outerShdw>
          </a:effec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5323729E-839F-34FD-DBA4-4879652592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6" t="1392" b="2497"/>
          <a:stretch/>
        </p:blipFill>
        <p:spPr bwMode="auto">
          <a:xfrm>
            <a:off x="9578359" y="1868427"/>
            <a:ext cx="1814732" cy="267770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74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1701C9-B0F9-A9C3-6437-BA4A2A32CD71}"/>
              </a:ext>
            </a:extLst>
          </p:cNvPr>
          <p:cNvSpPr txBox="1"/>
          <p:nvPr/>
        </p:nvSpPr>
        <p:spPr>
          <a:xfrm>
            <a:off x="498080" y="608917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Алиса может включить аудиокнигу юмористических рассказов «Критерии выбора супруга»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EF3162-7E5B-8F18-8F1A-D35B5D22A4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427" y="503150"/>
            <a:ext cx="4151736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27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0FD14-7A61-2591-8D44-C83CA7EAC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Книги для детей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82C1D3-1FD8-4F82-D2F5-75CA6B3D4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3" t="14253" r="29450" b="14196"/>
          <a:stretch/>
        </p:blipFill>
        <p:spPr bwMode="auto">
          <a:xfrm>
            <a:off x="5183189" y="1145137"/>
            <a:ext cx="2434669" cy="2388173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7C8AAB-70FB-C5BA-0FD0-75CFCCE2F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452" y="884183"/>
            <a:ext cx="1869531" cy="269396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70B600-2869-2207-92FF-C97EDEB3DA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505" y="3771384"/>
            <a:ext cx="1935353" cy="277905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81000"/>
              </a:srgbClr>
            </a:outerShdw>
            <a:reflection stA="99000" endPos="0" dist="508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74120B-83FE-7A2D-836D-644E5FB38B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8423" y="3771384"/>
            <a:ext cx="1897560" cy="269396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2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F32ED2-C997-EE0D-9448-2A7894D29E3F}"/>
              </a:ext>
            </a:extLst>
          </p:cNvPr>
          <p:cNvSpPr txBox="1"/>
          <p:nvPr/>
        </p:nvSpPr>
        <p:spPr>
          <a:xfrm>
            <a:off x="247337" y="5389697"/>
            <a:ext cx="510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Алиса может включить сказки «Лунная конфета» и аудиокнигу «Папины проказницы»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80A768-7860-9273-4829-F7F6C92478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427" y="503150"/>
            <a:ext cx="4151736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4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6875C-A013-EFEB-1F09-690E6C5E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Рекомендации по клубу трудящихся женщин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56212-161D-4BA8-4FF1-3BDAFB134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КРАСОТА</a:t>
            </a:r>
          </a:p>
          <a:p>
            <a:r>
              <a:rPr lang="ru-RU" dirty="0"/>
              <a:t>Женщины любого возраста нуждаются в развитии навыков ухода за собой, развития своей привлекательности</a:t>
            </a:r>
          </a:p>
          <a:p>
            <a:r>
              <a:rPr lang="ru-RU" dirty="0">
                <a:solidFill>
                  <a:srgbClr val="FFC000"/>
                </a:solidFill>
              </a:rPr>
              <a:t>ОТНОШЕНИЯ</a:t>
            </a:r>
          </a:p>
          <a:p>
            <a:r>
              <a:rPr lang="ru-RU" dirty="0"/>
              <a:t>Женщинам необходимы мастер-классы и беседы от отношениях, конфликтах, развитии интимных практик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ДОМ-ТВОРЧЕСТВО</a:t>
            </a:r>
          </a:p>
          <a:p>
            <a:r>
              <a:rPr lang="ru-RU" dirty="0"/>
              <a:t>Женщинам очень интересно поделиться навыками творчества и разнообразного рукоделия</a:t>
            </a:r>
          </a:p>
          <a:p>
            <a:r>
              <a:rPr lang="ru-RU" dirty="0">
                <a:solidFill>
                  <a:srgbClr val="7030A0"/>
                </a:solidFill>
              </a:rPr>
              <a:t>ВОЛОНТЕРСТВО</a:t>
            </a:r>
          </a:p>
          <a:p>
            <a:r>
              <a:rPr lang="ru-RU" dirty="0"/>
              <a:t>Женщинам приятно и интересно принимать участие в социально-значимых городских событиях и мероприятиях, помогать в организации, быть на виду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7CED4-276F-565B-723E-5BFCB8068BAA}"/>
              </a:ext>
            </a:extLst>
          </p:cNvPr>
          <p:cNvSpPr txBox="1"/>
          <p:nvPr/>
        </p:nvSpPr>
        <p:spPr>
          <a:xfrm>
            <a:off x="791680" y="5394036"/>
            <a:ext cx="3980873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Клуб должен работать регулярно. Например, каждую пятницу с 17.00-20.00</a:t>
            </a:r>
          </a:p>
        </p:txBody>
      </p:sp>
      <p:pic>
        <p:nvPicPr>
          <p:cNvPr id="5" name="Picture 2" descr="https://sun9-38.userapi.com/impg/c853620/v853620537/19b1d9/Rfvx1f4gEu8.jpg?size=2560x1706&amp;quality=96&amp;proxy=1&amp;sign=479cc4d6779748bb5104abb9e148ec18">
            <a:extLst>
              <a:ext uri="{FF2B5EF4-FFF2-40B4-BE49-F238E27FC236}">
                <a16:creationId xmlns:a16="http://schemas.microsoft.com/office/drawing/2014/main" id="{8061C73B-3A9E-002C-E2B5-507101742E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r="12244"/>
          <a:stretch/>
        </p:blipFill>
        <p:spPr bwMode="auto">
          <a:xfrm>
            <a:off x="1522269" y="224351"/>
            <a:ext cx="2231702" cy="197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268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96C2-C3B7-80EA-1FCE-7E6ACD030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707634-0B50-EC4A-5CDB-3B96143DB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400" dirty="0"/>
              <a:t>Дарья Владимировна Мясникова</a:t>
            </a:r>
          </a:p>
          <a:p>
            <a:pPr marL="0" indent="0">
              <a:buNone/>
            </a:pPr>
            <a:r>
              <a:rPr lang="ru-RU" dirty="0"/>
              <a:t>МОИ координаты для литературных встреч и мастер-классов: </a:t>
            </a:r>
          </a:p>
          <a:p>
            <a:r>
              <a:rPr lang="ru-RU" sz="3600" dirty="0"/>
              <a:t>89222222172</a:t>
            </a:r>
            <a:r>
              <a:rPr lang="en-US" sz="3600" dirty="0"/>
              <a:t> (</a:t>
            </a:r>
            <a:r>
              <a:rPr lang="ru-RU" sz="3600" dirty="0"/>
              <a:t>Макс, ВКонтакте, Вацап</a:t>
            </a:r>
            <a:r>
              <a:rPr lang="en-US" sz="3600" dirty="0"/>
              <a:t>)</a:t>
            </a:r>
            <a:endParaRPr lang="ru-RU" sz="3600" dirty="0"/>
          </a:p>
          <a:p>
            <a:r>
              <a:rPr lang="en-US" sz="3600" dirty="0"/>
              <a:t>Dasha-v-b@yandex.ru</a:t>
            </a:r>
            <a:endParaRPr lang="ru-RU" sz="3600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27D6E1-69D1-BEF5-7226-90AACEE969FD}"/>
              </a:ext>
            </a:extLst>
          </p:cNvPr>
          <p:cNvSpPr txBox="1"/>
          <p:nvPr/>
        </p:nvSpPr>
        <p:spPr>
          <a:xfrm>
            <a:off x="888631" y="5772727"/>
            <a:ext cx="10093405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СЧАСТЛИВОЙ СЕМЕЙНОЙ ЖИЗНИ!</a:t>
            </a:r>
          </a:p>
        </p:txBody>
      </p:sp>
    </p:spTree>
    <p:extLst>
      <p:ext uri="{BB962C8B-B14F-4D97-AF65-F5344CB8AC3E}">
        <p14:creationId xmlns:p14="http://schemas.microsoft.com/office/powerpoint/2010/main" val="3076001199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Атлас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3960F"/>
      </a:accent1>
      <a:accent2>
        <a:srgbClr val="E04116"/>
      </a:accent2>
      <a:accent3>
        <a:srgbClr val="9D4DE7"/>
      </a:accent3>
      <a:accent4>
        <a:srgbClr val="449EF3"/>
      </a:accent4>
      <a:accent5>
        <a:srgbClr val="39C6BE"/>
      </a:accent5>
      <a:accent6>
        <a:srgbClr val="88C933"/>
      </a:accent6>
      <a:hlink>
        <a:srgbClr val="EBB41F"/>
      </a:hlink>
      <a:folHlink>
        <a:srgbClr val="E1D676"/>
      </a:folHlink>
    </a:clrScheme>
    <a:fontScheme name="Атлас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29B3952A-A5A2-4E72-A5C9-A88B41734E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154</TotalTime>
  <Words>602</Words>
  <Application>Microsoft Office PowerPoint</Application>
  <PresentationFormat>Широкоэкранный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 Light</vt:lpstr>
      <vt:lpstr>Rockwell</vt:lpstr>
      <vt:lpstr>Wingdings</vt:lpstr>
      <vt:lpstr>Атлас</vt:lpstr>
      <vt:lpstr>Счастливая семейная жизнь трудящейся женщины</vt:lpstr>
      <vt:lpstr>7 ярких фактов о Дарьи Мясниковой</vt:lpstr>
      <vt:lpstr>4 составляющих КРУГА  счастливой ЖИЗНИ</vt:lpstr>
      <vt:lpstr>Управляйте временем ДНЯ: классифицируйте задачи</vt:lpstr>
      <vt:lpstr>Ошибки супружества</vt:lpstr>
      <vt:lpstr>Ошибки родительства</vt:lpstr>
      <vt:lpstr>Книги Дарьи Мясниковой  для  взрослых</vt:lpstr>
      <vt:lpstr>Книги для детей</vt:lpstr>
      <vt:lpstr>Рекомендации по клубу трудящихся женщин</vt:lpstr>
      <vt:lpstr>СПАСИБО 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Dmitriy</dc:creator>
  <cp:lastModifiedBy>Dmitriy</cp:lastModifiedBy>
  <cp:revision>22</cp:revision>
  <dcterms:created xsi:type="dcterms:W3CDTF">2026-07-06T04:15:03Z</dcterms:created>
  <dcterms:modified xsi:type="dcterms:W3CDTF">2026-07-09T04:01:52Z</dcterms:modified>
</cp:coreProperties>
</file>