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72" y="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4846320"/>
            <a:ext cx="12191695" cy="2011680"/>
          </a:xfrm>
          <a:prstGeom prst="rect">
            <a:avLst/>
          </a:prstGeom>
          <a:solidFill>
            <a:srgbClr val="3B4F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3200400"/>
            <a:ext cx="10545775" cy="8229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300" b="0" i="0">
                <a:solidFill>
                  <a:srgbClr val="D7DFFF"/>
                </a:solidFill>
                <a:latin typeface="Inter"/>
              </a:rPr>
              <a:t>Обеспечение здоровья населения через системный подход к раннему выявлению заболеваний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206240"/>
            <a:ext cx="10545775" cy="23774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3800" b="0" i="0">
                <a:solidFill>
                  <a:srgbClr val="FFFFFF"/>
                </a:solidFill>
                <a:latin typeface="Manrope"/>
              </a:rPr>
              <a:t>Диспансеризация </a:t>
            </a:r>
          </a:p>
          <a:p>
            <a:pPr algn="l"/>
            <a:r>
              <a:rPr sz="3800" b="0" i="0">
                <a:solidFill>
                  <a:srgbClr val="FFFFFF"/>
                </a:solidFill>
                <a:latin typeface="Manrope"/>
              </a:rPr>
              <a:t>Женское здоровье на контроле Профсоюза!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162" y="243068"/>
            <a:ext cx="2986269" cy="34598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685800"/>
            <a:ext cx="10545775" cy="10058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900" b="0" i="0" dirty="0" err="1">
                <a:solidFill>
                  <a:srgbClr val="4263EB"/>
                </a:solidFill>
                <a:latin typeface="Manrope"/>
              </a:rPr>
              <a:t>Значение</a:t>
            </a:r>
            <a:r>
              <a:rPr sz="1900" b="0" i="0" dirty="0">
                <a:solidFill>
                  <a:srgbClr val="4263EB"/>
                </a:solidFill>
                <a:latin typeface="Manrope"/>
              </a:rPr>
              <a:t> </a:t>
            </a:r>
            <a:r>
              <a:rPr sz="1900" b="0" i="0" dirty="0" err="1">
                <a:solidFill>
                  <a:srgbClr val="4263EB"/>
                </a:solidFill>
                <a:latin typeface="Manrope"/>
              </a:rPr>
              <a:t>диспансеризации</a:t>
            </a:r>
            <a:r>
              <a:rPr sz="1900" b="0" i="0" dirty="0">
                <a:solidFill>
                  <a:srgbClr val="4263EB"/>
                </a:solidFill>
                <a:latin typeface="Manrope"/>
              </a:rPr>
              <a:t> и </a:t>
            </a:r>
            <a:r>
              <a:rPr sz="1900" b="0" i="0" dirty="0" err="1">
                <a:solidFill>
                  <a:srgbClr val="4263EB"/>
                </a:solidFill>
                <a:latin typeface="Manrope"/>
              </a:rPr>
              <a:t>профилактических</a:t>
            </a:r>
            <a:r>
              <a:rPr sz="1900" b="0" i="0" dirty="0">
                <a:solidFill>
                  <a:srgbClr val="4263EB"/>
                </a:solidFill>
                <a:latin typeface="Manrope"/>
              </a:rPr>
              <a:t> </a:t>
            </a:r>
            <a:r>
              <a:rPr sz="1900" b="0" i="0" dirty="0" err="1">
                <a:solidFill>
                  <a:srgbClr val="4263EB"/>
                </a:solidFill>
                <a:latin typeface="Manrope"/>
              </a:rPr>
              <a:t>осмотров</a:t>
            </a:r>
            <a:r>
              <a:rPr sz="1900" b="0" i="0" dirty="0">
                <a:solidFill>
                  <a:srgbClr val="4263EB"/>
                </a:solidFill>
                <a:latin typeface="Manrope"/>
              </a:rPr>
              <a:t> в </a:t>
            </a:r>
            <a:r>
              <a:rPr sz="1900" b="0" i="0" dirty="0" err="1">
                <a:solidFill>
                  <a:srgbClr val="4263EB"/>
                </a:solidFill>
                <a:latin typeface="Manrope"/>
              </a:rPr>
              <a:t>коллективах</a:t>
            </a:r>
            <a:r>
              <a:rPr sz="1900" b="0" i="0" dirty="0">
                <a:solidFill>
                  <a:srgbClr val="4263EB"/>
                </a:solidFill>
                <a:latin typeface="Manrope"/>
              </a:rPr>
              <a:t> </a:t>
            </a:r>
            <a:r>
              <a:rPr lang="ru-RU" sz="1900" b="0" i="0" dirty="0" smtClean="0">
                <a:solidFill>
                  <a:srgbClr val="4263EB"/>
                </a:solidFill>
                <a:latin typeface="Manrope"/>
              </a:rPr>
              <a:t>С</a:t>
            </a:r>
            <a:r>
              <a:rPr sz="1900" b="0" i="0" dirty="0" err="1" smtClean="0">
                <a:solidFill>
                  <a:srgbClr val="4263EB"/>
                </a:solidFill>
                <a:latin typeface="Manrope"/>
              </a:rPr>
              <a:t>вердловской</a:t>
            </a:r>
            <a:r>
              <a:rPr sz="1900" b="0" i="0" dirty="0" smtClean="0">
                <a:solidFill>
                  <a:srgbClr val="4263EB"/>
                </a:solidFill>
                <a:latin typeface="Manrope"/>
              </a:rPr>
              <a:t> </a:t>
            </a:r>
            <a:r>
              <a:rPr sz="1900" b="0" i="0" dirty="0" err="1">
                <a:solidFill>
                  <a:srgbClr val="4263EB"/>
                </a:solidFill>
                <a:latin typeface="Manrope"/>
              </a:rPr>
              <a:t>области</a:t>
            </a:r>
            <a:endParaRPr sz="1900" b="0" i="0" dirty="0">
              <a:solidFill>
                <a:srgbClr val="4263EB"/>
              </a:solidFill>
              <a:latin typeface="Manrope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2960" y="1600200"/>
            <a:ext cx="502920" cy="381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22960" y="235000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88720" y="214884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Раннее выявление заболеваний снижает осложнения, повышая качество жизни.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299008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88720" y="278892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Профилактические осмотры позволяют контролировать хронические заболевания и предотвращать их прогрессирование.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363016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88720" y="342900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Диспансеризация как раз способствует рациональному использованию ресурсов здравоохранения за счёт своевременной диагностики.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427024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88720" y="406908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Регулярные осмотры повышают информированность пациентов о состоянии здоровья и мотивацию к здоровому образу жизни.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491032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88720" y="470916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Удобство - пройти диспансеризацию на рабочем месте (в одном месте).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594360"/>
            <a:ext cx="10545775" cy="8153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100" b="0" i="0">
                <a:solidFill>
                  <a:srgbClr val="1A1A2E"/>
                </a:solidFill>
                <a:latin typeface="Manrope"/>
              </a:rPr>
              <a:t>Роль терапевта в диагностике и профилактике заболеваний внутренних органов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455420"/>
            <a:ext cx="502920" cy="381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22960" y="2194560"/>
            <a:ext cx="5067147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2514600"/>
            <a:ext cx="4427067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300" b="0" i="0">
                <a:solidFill>
                  <a:srgbClr val="4263EB"/>
                </a:solidFill>
                <a:latin typeface="Manrope"/>
              </a:rPr>
              <a:t>Диагностика заболеваний</a:t>
            </a:r>
          </a:p>
        </p:txBody>
      </p:sp>
      <p:sp>
        <p:nvSpPr>
          <p:cNvPr id="7" name="Oval 6"/>
          <p:cNvSpPr/>
          <p:nvPr/>
        </p:nvSpPr>
        <p:spPr>
          <a:xfrm>
            <a:off x="1143000" y="320040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17320" y="301752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Врач-терапевт выявляет причины жалоб и отклонений в здоровье пациентов.</a:t>
            </a:r>
          </a:p>
        </p:txBody>
      </p:sp>
      <p:sp>
        <p:nvSpPr>
          <p:cNvPr id="9" name="Oval 8"/>
          <p:cNvSpPr/>
          <p:nvPr/>
        </p:nvSpPr>
        <p:spPr>
          <a:xfrm>
            <a:off x="1143000" y="379476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17320" y="361188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Использует методы обследования для точного определения заболеваний.</a:t>
            </a:r>
          </a:p>
        </p:txBody>
      </p:sp>
      <p:sp>
        <p:nvSpPr>
          <p:cNvPr id="11" name="Oval 10"/>
          <p:cNvSpPr/>
          <p:nvPr/>
        </p:nvSpPr>
        <p:spPr>
          <a:xfrm>
            <a:off x="1143000" y="438912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417320" y="420624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Обеспечивает раннее выявление хронических и острых патологий.</a:t>
            </a:r>
          </a:p>
        </p:txBody>
      </p:sp>
      <p:sp>
        <p:nvSpPr>
          <p:cNvPr id="13" name="Oval 12"/>
          <p:cNvSpPr/>
          <p:nvPr/>
        </p:nvSpPr>
        <p:spPr>
          <a:xfrm>
            <a:off x="1143000" y="498348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417320" y="480060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Назначает дополнительные исследования при необходимости.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1587" y="2194560"/>
            <a:ext cx="5067147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21627" y="2514600"/>
            <a:ext cx="4427067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300" b="0" i="0">
                <a:solidFill>
                  <a:srgbClr val="4263EB"/>
                </a:solidFill>
                <a:latin typeface="Manrope"/>
              </a:rPr>
              <a:t>Профилактика и наблюдение</a:t>
            </a:r>
          </a:p>
        </p:txBody>
      </p:sp>
      <p:sp>
        <p:nvSpPr>
          <p:cNvPr id="17" name="Oval 16"/>
          <p:cNvSpPr/>
          <p:nvPr/>
        </p:nvSpPr>
        <p:spPr>
          <a:xfrm>
            <a:off x="6621627" y="320040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895947" y="301752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Рекомендует динамическое наблюдение в Центре здоровья.</a:t>
            </a:r>
          </a:p>
        </p:txBody>
      </p:sp>
      <p:sp>
        <p:nvSpPr>
          <p:cNvPr id="19" name="Oval 18"/>
          <p:cNvSpPr/>
          <p:nvPr/>
        </p:nvSpPr>
        <p:spPr>
          <a:xfrm>
            <a:off x="6621627" y="379476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895947" y="361188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Организует повторные обследования для контроля состояния.</a:t>
            </a:r>
          </a:p>
        </p:txBody>
      </p:sp>
      <p:sp>
        <p:nvSpPr>
          <p:cNvPr id="21" name="Oval 20"/>
          <p:cNvSpPr/>
          <p:nvPr/>
        </p:nvSpPr>
        <p:spPr>
          <a:xfrm>
            <a:off x="6621627" y="438912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95947" y="420624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Проводит консультирование по профилактике заболеваний.</a:t>
            </a:r>
          </a:p>
        </p:txBody>
      </p:sp>
      <p:sp>
        <p:nvSpPr>
          <p:cNvPr id="23" name="Oval 22"/>
          <p:cNvSpPr/>
          <p:nvPr/>
        </p:nvSpPr>
        <p:spPr>
          <a:xfrm>
            <a:off x="6621627" y="498348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95947" y="480060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Направляет пациентов в школы здоровья для обучения профилактике.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685800"/>
            <a:ext cx="10545775" cy="10058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900" b="0" i="0">
                <a:solidFill>
                  <a:srgbClr val="4263EB"/>
                </a:solidFill>
                <a:latin typeface="Manrope"/>
              </a:rPr>
              <a:t>Функции дерматолога и методы ранней диагностики кожных заболеваний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600200"/>
            <a:ext cx="502920" cy="381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22960" y="235000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88720" y="214884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Диагностика аллергодерматозов помогает предотвратить хронические воспаления кожи.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299008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88720" y="278892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Обнаружение грибковых и бактериальных заболеваний снижает риск распространения инфекций.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363016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88720" y="342900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Выявление болезней сальных желёз улучшает качество жизни пациентов с акне и себорейным дерматитом.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427024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88720" y="406908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Диагностика алопеции позволяет своевременно назначить лечение и замедлить выпадение волос.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491032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88720" y="470916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Дерматоскопия обеспечивает раннее выявление онкологических заболеваний кожи без инвазивных процедур.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71184" y="0"/>
            <a:ext cx="5120511" cy="68580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7480825" y="1278386"/>
            <a:ext cx="4301228" cy="4301228"/>
          </a:xfrm>
          <a:prstGeom prst="ellipse">
            <a:avLst/>
          </a:prstGeom>
          <a:noFill/>
          <a:ln w="15875">
            <a:solidFill>
              <a:srgbClr val="7C8F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82997" y="1880558"/>
            <a:ext cx="3096884" cy="3096884"/>
          </a:xfrm>
          <a:prstGeom prst="ellipse">
            <a:avLst/>
          </a:prstGeom>
          <a:noFill/>
          <a:ln w="15875">
            <a:solidFill>
              <a:srgbClr val="7C8F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663663" y="2461224"/>
            <a:ext cx="1935552" cy="1935552"/>
          </a:xfrm>
          <a:prstGeom prst="ellipse">
            <a:avLst/>
          </a:prstGeom>
          <a:noFill/>
          <a:ln w="15875">
            <a:solidFill>
              <a:srgbClr val="7C8F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158304" y="2955865"/>
            <a:ext cx="946270" cy="946270"/>
          </a:xfrm>
          <a:prstGeom prst="ellipse">
            <a:avLst/>
          </a:prstGeom>
          <a:noFill/>
          <a:ln w="15875">
            <a:solidFill>
              <a:srgbClr val="7C8F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7071184" cy="6858000"/>
          </a:xfrm>
          <a:prstGeom prst="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777240"/>
            <a:ext cx="5882464" cy="927354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700" b="0" i="0">
                <a:solidFill>
                  <a:srgbClr val="1A1A2E"/>
                </a:solidFill>
                <a:latin typeface="Manrope"/>
              </a:rPr>
              <a:t>Современные методы диагностики в стоматологии: стоматоскопия для выявления предраковых состояний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1759458"/>
            <a:ext cx="502920" cy="381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594360" y="2280666"/>
            <a:ext cx="101600" cy="1016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079498"/>
            <a:ext cx="5608144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6B6B80"/>
                </a:solidFill>
                <a:latin typeface="Inter"/>
              </a:rPr>
              <a:t>Стоматоскопия выявляет патологические изменения слизистой рта на ранних стадиях.</a:t>
            </a:r>
          </a:p>
        </p:txBody>
      </p:sp>
      <p:sp>
        <p:nvSpPr>
          <p:cNvPr id="12" name="Oval 11"/>
          <p:cNvSpPr/>
          <p:nvPr/>
        </p:nvSpPr>
        <p:spPr>
          <a:xfrm>
            <a:off x="594360" y="3149346"/>
            <a:ext cx="101600" cy="1016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2948178"/>
            <a:ext cx="5608144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6B6B80"/>
                </a:solidFill>
                <a:latin typeface="Inter"/>
              </a:rPr>
              <a:t>Процедура безболезненна и занимает всего 2-3 минуты, что повышает доступность обследования.</a:t>
            </a:r>
          </a:p>
        </p:txBody>
      </p:sp>
      <p:sp>
        <p:nvSpPr>
          <p:cNvPr id="14" name="Oval 13"/>
          <p:cNvSpPr/>
          <p:nvPr/>
        </p:nvSpPr>
        <p:spPr>
          <a:xfrm>
            <a:off x="594360" y="4018026"/>
            <a:ext cx="101600" cy="1016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816858"/>
            <a:ext cx="5608144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6B6B80"/>
                </a:solidFill>
                <a:latin typeface="Inter"/>
              </a:rPr>
              <a:t>Раннее выявление предраковых состояний позволяет начать лечение до развития злокачественных опухолей.</a:t>
            </a:r>
          </a:p>
        </p:txBody>
      </p:sp>
      <p:sp>
        <p:nvSpPr>
          <p:cNvPr id="16" name="Oval 15"/>
          <p:cNvSpPr/>
          <p:nvPr/>
        </p:nvSpPr>
        <p:spPr>
          <a:xfrm>
            <a:off x="594360" y="4886706"/>
            <a:ext cx="101600" cy="1016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4685538"/>
            <a:ext cx="5608144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6B6B80"/>
                </a:solidFill>
                <a:latin typeface="Inter"/>
              </a:rPr>
              <a:t>Метод не требует контрастных веществ, что минимизирует риски для пациента.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904" y="762225"/>
            <a:ext cx="4715970" cy="49774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594360"/>
            <a:ext cx="10545775" cy="8153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100" b="0" i="0">
                <a:solidFill>
                  <a:srgbClr val="1A1A2E"/>
                </a:solidFill>
                <a:latin typeface="Manrope"/>
              </a:rPr>
              <a:t>Обязанности акушера и значение онкоцитологического скрининга для женского здоровья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455420"/>
            <a:ext cx="502920" cy="381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22960" y="2194560"/>
            <a:ext cx="5067147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2514600"/>
            <a:ext cx="4427067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300" b="0" i="0">
                <a:solidFill>
                  <a:srgbClr val="4263EB"/>
                </a:solidFill>
                <a:latin typeface="Manrope"/>
              </a:rPr>
              <a:t>Обязанности акушера</a:t>
            </a:r>
          </a:p>
        </p:txBody>
      </p:sp>
      <p:sp>
        <p:nvSpPr>
          <p:cNvPr id="7" name="Oval 6"/>
          <p:cNvSpPr/>
          <p:nvPr/>
        </p:nvSpPr>
        <p:spPr>
          <a:xfrm>
            <a:off x="1143000" y="320040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17320" y="301752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Проводит гинекологический осмотр и пальпацию молочных желез.</a:t>
            </a:r>
          </a:p>
        </p:txBody>
      </p:sp>
      <p:sp>
        <p:nvSpPr>
          <p:cNvPr id="9" name="Oval 8"/>
          <p:cNvSpPr/>
          <p:nvPr/>
        </p:nvSpPr>
        <p:spPr>
          <a:xfrm>
            <a:off x="1143000" y="379476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17320" y="361188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Забирает материалы для микроскопического исследования.</a:t>
            </a:r>
          </a:p>
        </p:txBody>
      </p:sp>
      <p:sp>
        <p:nvSpPr>
          <p:cNvPr id="11" name="Oval 10"/>
          <p:cNvSpPr/>
          <p:nvPr/>
        </p:nvSpPr>
        <p:spPr>
          <a:xfrm>
            <a:off x="1143000" y="438912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417320" y="420624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Осуществляет скрининг на онкологические заболевания шейки матки.</a:t>
            </a:r>
          </a:p>
        </p:txBody>
      </p:sp>
      <p:sp>
        <p:nvSpPr>
          <p:cNvPr id="13" name="Oval 12"/>
          <p:cNvSpPr/>
          <p:nvPr/>
        </p:nvSpPr>
        <p:spPr>
          <a:xfrm>
            <a:off x="1143000" y="498348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417320" y="480060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Консультирует по вопросам репродуктивного здоровья.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1587" y="2194560"/>
            <a:ext cx="5067147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21627" y="2514600"/>
            <a:ext cx="4427067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300" b="0" i="0">
                <a:solidFill>
                  <a:srgbClr val="4263EB"/>
                </a:solidFill>
                <a:latin typeface="Manrope"/>
              </a:rPr>
              <a:t>Значение онкоцитологического скрининга</a:t>
            </a:r>
          </a:p>
        </p:txBody>
      </p:sp>
      <p:sp>
        <p:nvSpPr>
          <p:cNvPr id="17" name="Oval 16"/>
          <p:cNvSpPr/>
          <p:nvPr/>
        </p:nvSpPr>
        <p:spPr>
          <a:xfrm>
            <a:off x="6621627" y="320040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895947" y="301752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Раннее выявление злокачественных новообразований шейки матки.</a:t>
            </a:r>
          </a:p>
        </p:txBody>
      </p:sp>
      <p:sp>
        <p:nvSpPr>
          <p:cNvPr id="19" name="Oval 18"/>
          <p:cNvSpPr/>
          <p:nvPr/>
        </p:nvSpPr>
        <p:spPr>
          <a:xfrm>
            <a:off x="6621627" y="379476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895947" y="361188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Снижает смертность от рака за счёт своевременного лечения.</a:t>
            </a:r>
          </a:p>
        </p:txBody>
      </p:sp>
      <p:sp>
        <p:nvSpPr>
          <p:cNvPr id="21" name="Oval 20"/>
          <p:cNvSpPr/>
          <p:nvPr/>
        </p:nvSpPr>
        <p:spPr>
          <a:xfrm>
            <a:off x="6621627" y="438912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95947" y="420624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Позволяет проводить профилактические меры на ранних стадиях.</a:t>
            </a:r>
          </a:p>
        </p:txBody>
      </p:sp>
      <p:sp>
        <p:nvSpPr>
          <p:cNvPr id="23" name="Oval 22"/>
          <p:cNvSpPr/>
          <p:nvPr/>
        </p:nvSpPr>
        <p:spPr>
          <a:xfrm>
            <a:off x="6621627" y="4983480"/>
            <a:ext cx="88900" cy="889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95947" y="4800600"/>
            <a:ext cx="4152747" cy="5943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6B6B80"/>
                </a:solidFill>
                <a:latin typeface="Inter"/>
              </a:rPr>
              <a:t>Повышает качество жизни женщин через регулярный мониторинг.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685800"/>
            <a:ext cx="10545775" cy="10058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900" b="0" i="0">
                <a:solidFill>
                  <a:srgbClr val="4263EB"/>
                </a:solidFill>
                <a:latin typeface="Manrope"/>
              </a:rPr>
              <a:t>Урологический осмотр мужчин: профилактика и раннее выявление заболеваний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600200"/>
            <a:ext cx="502920" cy="381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22960" y="235000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88720" y="214884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Физикальное обследование помогает выявить заболевания мочеполовой системы на ранних стадиях.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299008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88720" y="278892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Оценка риска развития патологий позволяет предотвратить осложнения.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363016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88720" y="342900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Ранняя диагностика рака предстательной железы повышает шансы на успешное лечение.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427024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88720" y="406908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Консультирование способствует формированию здорового образа жизни у мужчин.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4910328"/>
            <a:ext cx="127000" cy="1270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88720" y="4709160"/>
            <a:ext cx="100885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500" b="0" i="0">
                <a:solidFill>
                  <a:srgbClr val="6B6B80"/>
                </a:solidFill>
                <a:latin typeface="Inter"/>
              </a:rPr>
              <a:t>Комплексный подход снижает общую заболеваемость и смертность мужского населения.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914400"/>
            <a:ext cx="10545775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D7DFFF"/>
                </a:solidFill>
                <a:latin typeface="Manrope"/>
              </a:rPr>
              <a:t>Выездной медицинский центр: инновационный подход к комплексной диспансеризации в Екатеринбурге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45775" cy="38404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600" b="0" i="0">
                <a:solidFill>
                  <a:srgbClr val="FFFFFF"/>
                </a:solidFill>
                <a:latin typeface="Manrope"/>
              </a:rPr>
              <a:t>Выездной медицинский центр позволяет значительно повысить доступность и качество профилактических осмотров за счёт объединения более десяти видов услуг в одном месте.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594360"/>
            <a:ext cx="10545775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600" b="0" i="0">
                <a:solidFill>
                  <a:srgbClr val="1A1A2E"/>
                </a:solidFill>
                <a:latin typeface="Manrope"/>
              </a:rPr>
              <a:t>Перечень медицинских услуг Диспансеризации 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280160"/>
            <a:ext cx="502920" cy="381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1527048"/>
          <a:ext cx="1054577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52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5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5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FFFFFF"/>
                          </a:solidFill>
                          <a:latin typeface="Manrope"/>
                        </a:rPr>
                        <a:t>Услуга</a:t>
                      </a:r>
                    </a:p>
                  </a:txBody>
                  <a:tcPr>
                    <a:solidFill>
                      <a:srgbClr val="4263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FFFFFF"/>
                          </a:solidFill>
                          <a:latin typeface="Manrope"/>
                        </a:rPr>
                        <a:t>Описание</a:t>
                      </a:r>
                    </a:p>
                  </a:txBody>
                  <a:tcPr>
                    <a:solidFill>
                      <a:srgbClr val="4263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FFFFFF"/>
                          </a:solidFill>
                          <a:latin typeface="Manrope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426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Измерение внутриглазного давления</a:t>
                      </a:r>
                    </a:p>
                  </a:txBody>
                  <a:tcPr>
                    <a:solidFill>
                      <a:srgbClr val="FAFB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Оценка риска глаукомы и других глазных заболеваний</a:t>
                      </a:r>
                    </a:p>
                  </a:txBody>
                  <a:tcPr>
                    <a:solidFill>
                      <a:srgbClr val="FAFB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Все </a:t>
                      </a:r>
                    </a:p>
                  </a:txBody>
                  <a:tcPr>
                    <a:solidFill>
                      <a:srgbClr val="FA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Флюорография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Диагностика заболеваний лёгких, включая туберкулёз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Все 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Общий анализ крови и биохимия</a:t>
                      </a:r>
                    </a:p>
                  </a:txBody>
                  <a:tcPr>
                    <a:solidFill>
                      <a:srgbClr val="FAFB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Оценка общего состояния здоровья организма</a:t>
                      </a:r>
                    </a:p>
                  </a:txBody>
                  <a:tcPr>
                    <a:solidFill>
                      <a:srgbClr val="FAFB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Все </a:t>
                      </a:r>
                    </a:p>
                  </a:txBody>
                  <a:tcPr>
                    <a:solidFill>
                      <a:srgbClr val="FA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Анализ на скрытую кровь в кале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Раннее выявление заболеваний кишечника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Сотрудники определённых годов рождения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Маммография</a:t>
                      </a:r>
                    </a:p>
                  </a:txBody>
                  <a:tcPr>
                    <a:solidFill>
                      <a:srgbClr val="FAFB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Скрининг рака молочной железы</a:t>
                      </a:r>
                    </a:p>
                  </a:txBody>
                  <a:tcPr>
                    <a:solidFill>
                      <a:srgbClr val="FAFB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Женщины старше 40 лет</a:t>
                      </a:r>
                    </a:p>
                  </a:txBody>
                  <a:tcPr>
                    <a:solidFill>
                      <a:srgbClr val="FAF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ПСА (простат-специфический антиген)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Скрининг рака предстательной железы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>
                          <a:solidFill>
                            <a:srgbClr val="1A1A2E"/>
                          </a:solidFill>
                          <a:latin typeface="Inter"/>
                        </a:rPr>
                        <a:t>Мужчины старше 40 лет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545775" cy="12801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800" b="0" i="0">
                <a:solidFill>
                  <a:srgbClr val="1A1A2E"/>
                </a:solidFill>
                <a:latin typeface="Manrope"/>
              </a:rPr>
              <a:t>Важность раннего выявления заболеваний и направления на бесплатное дообследование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828800"/>
            <a:ext cx="502920" cy="381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4937760" cy="3931920"/>
          </a:xfrm>
          <a:prstGeom prst="roundRect">
            <a:avLst>
              <a:gd name="adj" fmla="val 7000"/>
            </a:avLst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8034" y="2906788"/>
            <a:ext cx="4857171" cy="3182112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900" b="0" i="0">
                <a:solidFill>
                  <a:srgbClr val="FFFFFF"/>
                </a:solidFill>
                <a:latin typeface="Manrope"/>
              </a:rPr>
              <a:t>После 1 этапа диспансеризации при необходимости сотрудники получают  направления на бесплатное дообследование</a:t>
            </a:r>
          </a:p>
        </p:txBody>
      </p:sp>
      <p:sp>
        <p:nvSpPr>
          <p:cNvPr id="7" name="Rectangle 6"/>
          <p:cNvSpPr/>
          <p:nvPr/>
        </p:nvSpPr>
        <p:spPr>
          <a:xfrm>
            <a:off x="1188720" y="5349240"/>
            <a:ext cx="640080" cy="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88720" y="5486400"/>
            <a:ext cx="420624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FFFFFF"/>
                </a:solidFill>
                <a:latin typeface="Manrope"/>
              </a:rPr>
              <a:t>Ранняя диагностика спасает жизни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2286000"/>
            <a:ext cx="5287975" cy="39319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2697480"/>
            <a:ext cx="4647895" cy="31089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6B6B80"/>
                </a:solidFill>
                <a:latin typeface="Inter"/>
              </a:rPr>
              <a:t>Это снижает риск осложнений и позволяет начать лечение на ранних стадиях, улучшая прогноз заболеваний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594360"/>
            <a:ext cx="10545775" cy="8153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100" b="0" i="0">
                <a:solidFill>
                  <a:srgbClr val="1A1A2E"/>
                </a:solidFill>
                <a:latin typeface="Manrope"/>
              </a:rPr>
              <a:t>Сравнение этапов диспансеризации: подготовка, проведение, последующий мониторинг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455420"/>
            <a:ext cx="502920" cy="381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22960" y="2194560"/>
            <a:ext cx="3301898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2468880"/>
            <a:ext cx="2753258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 i="0">
                <a:solidFill>
                  <a:srgbClr val="4263EB"/>
                </a:solidFill>
                <a:latin typeface="Manrope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337560"/>
            <a:ext cx="2753258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1A1A2E"/>
                </a:solidFill>
                <a:latin typeface="Manrope"/>
              </a:rPr>
              <a:t>Подготовка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3886200"/>
            <a:ext cx="2753258" cy="19659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100" b="0" i="0">
                <a:solidFill>
                  <a:srgbClr val="6B6B80"/>
                </a:solidFill>
                <a:latin typeface="Inter"/>
              </a:rPr>
              <a:t>Пациенты получают информацию, подписывают согласия и проходят первичное анкетирование для оптимизации процесса.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44898" y="2194560"/>
            <a:ext cx="3301898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19218" y="2468880"/>
            <a:ext cx="2753258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 i="0">
                <a:solidFill>
                  <a:srgbClr val="4263EB"/>
                </a:solidFill>
                <a:latin typeface="Manrope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19218" y="3337560"/>
            <a:ext cx="2753258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1A1A2E"/>
                </a:solidFill>
                <a:latin typeface="Manrope"/>
              </a:rPr>
              <a:t>Проведение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9218" y="3886200"/>
            <a:ext cx="2753258" cy="19659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100" b="0" i="0">
                <a:solidFill>
                  <a:srgbClr val="6B6B80"/>
                </a:solidFill>
                <a:latin typeface="Inter"/>
              </a:rPr>
              <a:t>Комплексное обследование с участием нескольких специалистов и использованием современных диагностических методов.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66836" y="2194560"/>
            <a:ext cx="3301898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41156" y="2468880"/>
            <a:ext cx="2753258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 i="0">
                <a:solidFill>
                  <a:srgbClr val="4263EB"/>
                </a:solidFill>
                <a:latin typeface="Manrope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1156" y="3337560"/>
            <a:ext cx="2753258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1A1A2E"/>
                </a:solidFill>
                <a:latin typeface="Manrope"/>
              </a:rPr>
              <a:t>Последующий мониторинг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1156" y="3886200"/>
            <a:ext cx="2753258" cy="196596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100" b="0" i="0">
                <a:solidFill>
                  <a:srgbClr val="6B6B80"/>
                </a:solidFill>
                <a:latin typeface="Inter"/>
              </a:rPr>
              <a:t>Динамическое наблюдение, повторные обследования и коррекция рекомендаций для поддержания здоровья.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814255" y="182880"/>
            <a:ext cx="2194560" cy="29260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6000" b="0" i="0">
                <a:solidFill>
                  <a:srgbClr val="7C8FF5"/>
                </a:solidFill>
                <a:latin typeface="Manrope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194560"/>
            <a:ext cx="9905695" cy="32918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3000" b="0" i="0">
                <a:solidFill>
                  <a:srgbClr val="FFFFFF"/>
                </a:solidFill>
                <a:latin typeface="Inter"/>
              </a:rPr>
              <a:t>«Комплексная диспансеризация — ключ к снижению заболеваемости и повышению продолжительности жизни населения»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0"/>
            <a:ext cx="10362895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 i="0">
                <a:solidFill>
                  <a:srgbClr val="D7DFFF"/>
                </a:solidFill>
                <a:latin typeface="Manrope"/>
              </a:rPr>
              <a:t>— — — Академик РАН, профессор М. В. Иванов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120511" cy="68580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409641" y="1278386"/>
            <a:ext cx="4301228" cy="4301228"/>
          </a:xfrm>
          <a:prstGeom prst="ellipse">
            <a:avLst/>
          </a:prstGeom>
          <a:noFill/>
          <a:ln w="15875">
            <a:solidFill>
              <a:srgbClr val="7C8F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11813" y="1880558"/>
            <a:ext cx="3096884" cy="3096884"/>
          </a:xfrm>
          <a:prstGeom prst="ellipse">
            <a:avLst/>
          </a:prstGeom>
          <a:noFill/>
          <a:ln w="15875">
            <a:solidFill>
              <a:srgbClr val="7C8F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592479" y="2461224"/>
            <a:ext cx="1935552" cy="1935552"/>
          </a:xfrm>
          <a:prstGeom prst="ellipse">
            <a:avLst/>
          </a:prstGeom>
          <a:noFill/>
          <a:ln w="15875">
            <a:solidFill>
              <a:srgbClr val="7C8F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087120" y="2955865"/>
            <a:ext cx="946270" cy="946270"/>
          </a:xfrm>
          <a:prstGeom prst="ellipse">
            <a:avLst/>
          </a:prstGeom>
          <a:noFill/>
          <a:ln w="15875">
            <a:solidFill>
              <a:srgbClr val="7C8F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120511" y="0"/>
            <a:ext cx="7071184" cy="6858000"/>
          </a:xfrm>
          <a:prstGeom prst="rect">
            <a:avLst/>
          </a:prstGeom>
          <a:solidFill>
            <a:srgbClr val="EE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714871" y="777240"/>
            <a:ext cx="5882464" cy="927354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700" b="0" i="0">
                <a:solidFill>
                  <a:srgbClr val="1A1A2E"/>
                </a:solidFill>
                <a:latin typeface="Manrope"/>
              </a:rPr>
              <a:t>Организация и логистика диспансеризации: оптимизация процесса для сотрудников 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4871" y="1759458"/>
            <a:ext cx="502920" cy="381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5714871" y="2280666"/>
            <a:ext cx="101600" cy="1016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89191" y="2079498"/>
            <a:ext cx="5608144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6B6B80"/>
                </a:solidFill>
                <a:latin typeface="Inter"/>
              </a:rPr>
              <a:t>Выездной центр был организаоыв в здании главпочтамта, для удобства доступа, так как большинство женщин сотрудницы Почта России.</a:t>
            </a:r>
          </a:p>
        </p:txBody>
      </p:sp>
      <p:sp>
        <p:nvSpPr>
          <p:cNvPr id="12" name="Oval 11"/>
          <p:cNvSpPr/>
          <p:nvPr/>
        </p:nvSpPr>
        <p:spPr>
          <a:xfrm>
            <a:off x="5714871" y="3149346"/>
            <a:ext cx="101600" cy="1016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89191" y="2948178"/>
            <a:ext cx="5608144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6B6B80"/>
                </a:solidFill>
                <a:latin typeface="Inter"/>
              </a:rPr>
              <a:t>РТРС и ГРЧЦ также смогли принять участие </a:t>
            </a:r>
          </a:p>
        </p:txBody>
      </p:sp>
      <p:sp>
        <p:nvSpPr>
          <p:cNvPr id="14" name="Oval 13"/>
          <p:cNvSpPr/>
          <p:nvPr/>
        </p:nvSpPr>
        <p:spPr>
          <a:xfrm>
            <a:off x="5714871" y="4018026"/>
            <a:ext cx="101600" cy="1016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89191" y="3816858"/>
            <a:ext cx="5608144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6B6B80"/>
                </a:solidFill>
                <a:latin typeface="Inter"/>
              </a:rPr>
              <a:t>Использование отдельных кабинетов для каждого специалиста повышает качество осмотров.</a:t>
            </a:r>
          </a:p>
        </p:txBody>
      </p:sp>
      <p:sp>
        <p:nvSpPr>
          <p:cNvPr id="16" name="Oval 15"/>
          <p:cNvSpPr/>
          <p:nvPr/>
        </p:nvSpPr>
        <p:spPr>
          <a:xfrm>
            <a:off x="5714871" y="4886706"/>
            <a:ext cx="101600" cy="101600"/>
          </a:xfrm>
          <a:prstGeom prst="ellipse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89191" y="4685538"/>
            <a:ext cx="5608144" cy="86868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6B6B80"/>
                </a:solidFill>
                <a:latin typeface="Inter"/>
              </a:rPr>
              <a:t>Предварительная выдача пропусков и согласий ускоряет процесс регистрации.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51" y="777240"/>
            <a:ext cx="5143500" cy="515340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B4F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59" y="306171"/>
            <a:ext cx="10545775" cy="1233262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200" b="0" i="0" dirty="0" err="1">
                <a:solidFill>
                  <a:srgbClr val="FFFFFF"/>
                </a:solidFill>
                <a:latin typeface="Manrope"/>
              </a:rPr>
              <a:t>Диспансеризация</a:t>
            </a:r>
            <a:r>
              <a:rPr sz="2200" b="0" i="0" dirty="0">
                <a:solidFill>
                  <a:srgbClr val="FFFFFF"/>
                </a:solidFill>
                <a:latin typeface="Manrope"/>
              </a:rPr>
              <a:t> - </a:t>
            </a:r>
            <a:r>
              <a:rPr sz="2200" b="0" i="0" dirty="0" err="1">
                <a:solidFill>
                  <a:srgbClr val="FFFFFF"/>
                </a:solidFill>
                <a:latin typeface="Manrope"/>
              </a:rPr>
              <a:t>как</a:t>
            </a:r>
            <a:r>
              <a:rPr sz="2200" b="0" i="0" dirty="0">
                <a:solidFill>
                  <a:srgbClr val="FFFFFF"/>
                </a:solidFill>
                <a:latin typeface="Manrope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Manrope"/>
              </a:rPr>
              <a:t>элемент</a:t>
            </a:r>
            <a:r>
              <a:rPr sz="2200" b="0" i="0" dirty="0">
                <a:solidFill>
                  <a:srgbClr val="FFFFFF"/>
                </a:solidFill>
                <a:latin typeface="Manrope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Manrope"/>
              </a:rPr>
              <a:t>заботы</a:t>
            </a:r>
            <a:r>
              <a:rPr sz="2200" b="0" i="0" dirty="0">
                <a:solidFill>
                  <a:srgbClr val="FFFFFF"/>
                </a:solidFill>
                <a:latin typeface="Manrope"/>
              </a:rPr>
              <a:t> о </a:t>
            </a:r>
            <a:r>
              <a:rPr sz="2200" b="0" i="0" dirty="0" err="1">
                <a:solidFill>
                  <a:srgbClr val="FFFFFF"/>
                </a:solidFill>
                <a:latin typeface="Manrope"/>
              </a:rPr>
              <a:t>здоровье</a:t>
            </a:r>
            <a:r>
              <a:rPr sz="2200" b="0" i="0" dirty="0">
                <a:solidFill>
                  <a:srgbClr val="FFFFFF"/>
                </a:solidFill>
                <a:latin typeface="Manrope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Manrope"/>
              </a:rPr>
              <a:t>членов</a:t>
            </a:r>
            <a:r>
              <a:rPr sz="2200" b="0" i="0" dirty="0">
                <a:solidFill>
                  <a:srgbClr val="FFFFFF"/>
                </a:solidFill>
                <a:latin typeface="Manrope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Manrope"/>
              </a:rPr>
              <a:t>профсоюза</a:t>
            </a:r>
            <a:r>
              <a:rPr sz="2200" b="0" i="0" dirty="0">
                <a:solidFill>
                  <a:srgbClr val="FFFFFF"/>
                </a:solidFill>
                <a:latin typeface="Manrope"/>
              </a:rPr>
              <a:t> и </a:t>
            </a:r>
            <a:r>
              <a:rPr sz="2200" b="0" i="0" dirty="0" err="1">
                <a:solidFill>
                  <a:srgbClr val="FFFFFF"/>
                </a:solidFill>
                <a:latin typeface="Manrope"/>
              </a:rPr>
              <a:t>сотрудников</a:t>
            </a:r>
            <a:r>
              <a:rPr sz="2200" b="0" i="0" dirty="0">
                <a:solidFill>
                  <a:srgbClr val="FFFFFF"/>
                </a:solidFill>
                <a:latin typeface="Manrope"/>
              </a:rPr>
              <a:t> </a:t>
            </a:r>
            <a:r>
              <a:rPr sz="2200" b="0" i="0" dirty="0" err="1" smtClean="0">
                <a:solidFill>
                  <a:srgbClr val="FFFFFF"/>
                </a:solidFill>
                <a:latin typeface="Manrope"/>
              </a:rPr>
              <a:t>предприятий</a:t>
            </a:r>
            <a:r>
              <a:rPr lang="ru-RU" sz="2200" dirty="0">
                <a:solidFill>
                  <a:srgbClr val="FFFFFF"/>
                </a:solidFill>
                <a:latin typeface="Manrope"/>
              </a:rPr>
              <a:t>!</a:t>
            </a:r>
            <a:endParaRPr sz="2200" b="0" i="0" dirty="0">
              <a:solidFill>
                <a:srgbClr val="FFFFFF"/>
              </a:solidFill>
              <a:latin typeface="Manrope"/>
            </a:endParaRPr>
          </a:p>
          <a:p>
            <a:pPr algn="l"/>
            <a:r>
              <a:rPr sz="2200" b="0" i="0" dirty="0" err="1">
                <a:solidFill>
                  <a:srgbClr val="FFFFFF"/>
                </a:solidFill>
                <a:latin typeface="Manrope"/>
              </a:rPr>
              <a:t>Здоровая</a:t>
            </a:r>
            <a:r>
              <a:rPr sz="2200" b="0" i="0" dirty="0">
                <a:solidFill>
                  <a:srgbClr val="FFFFFF"/>
                </a:solidFill>
                <a:latin typeface="Manrope"/>
              </a:rPr>
              <a:t> </a:t>
            </a:r>
            <a:r>
              <a:rPr sz="2200" b="0" i="0" dirty="0" err="1">
                <a:solidFill>
                  <a:srgbClr val="FFFFFF"/>
                </a:solidFill>
                <a:latin typeface="Manrope"/>
              </a:rPr>
              <a:t>женщина-здоровая</a:t>
            </a:r>
            <a:r>
              <a:rPr sz="2200" b="0" i="0" dirty="0">
                <a:solidFill>
                  <a:srgbClr val="FFFFFF"/>
                </a:solidFill>
                <a:latin typeface="Manrope"/>
              </a:rPr>
              <a:t> </a:t>
            </a:r>
            <a:r>
              <a:rPr sz="2200" b="0" i="0" dirty="0" err="1" smtClean="0">
                <a:solidFill>
                  <a:srgbClr val="FFFFFF"/>
                </a:solidFill>
                <a:latin typeface="Manrope"/>
              </a:rPr>
              <a:t>нация</a:t>
            </a:r>
            <a:r>
              <a:rPr lang="ru-RU" sz="2200" b="0" i="0" dirty="0" smtClean="0">
                <a:solidFill>
                  <a:srgbClr val="FFFFFF"/>
                </a:solidFill>
                <a:latin typeface="Manrope"/>
              </a:rPr>
              <a:t>!</a:t>
            </a:r>
            <a:r>
              <a:rPr sz="2200" b="0" i="0" dirty="0" smtClean="0">
                <a:solidFill>
                  <a:srgbClr val="FFFFFF"/>
                </a:solidFill>
                <a:latin typeface="Manrope"/>
              </a:rPr>
              <a:t> </a:t>
            </a:r>
            <a:endParaRPr sz="2200" b="0" i="0" dirty="0">
              <a:solidFill>
                <a:srgbClr val="FFFFFF"/>
              </a:solidFill>
              <a:latin typeface="Manrope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2960" y="5394960"/>
            <a:ext cx="1188720" cy="5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5577840"/>
            <a:ext cx="10545775" cy="9144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0" i="0">
                <a:solidFill>
                  <a:srgbClr val="D7DFFF"/>
                </a:solidFill>
                <a:latin typeface="Inter"/>
              </a:rPr>
              <a:t>Системный и доступный подход к профилактике заболеваний через диспансеризацию способствует снижению заболеваемости, улучшению качества жизни и оптимизации медицинских ресурсов региона.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975" y="1661017"/>
            <a:ext cx="10104698" cy="378474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2960" y="5394960"/>
            <a:ext cx="1188720" cy="5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30" y="2315406"/>
            <a:ext cx="3848100" cy="40290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425" y="2593764"/>
            <a:ext cx="5378370" cy="402907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511" y="287004"/>
            <a:ext cx="5879940" cy="347472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009" y="3761724"/>
            <a:ext cx="2318602" cy="239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3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48" y="2187615"/>
            <a:ext cx="4010869" cy="43173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917" y="214132"/>
            <a:ext cx="3270089" cy="49944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704" y="312517"/>
            <a:ext cx="3900668" cy="37501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06" y="3290104"/>
            <a:ext cx="3847135" cy="34087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21" y="199664"/>
            <a:ext cx="2945998" cy="25117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24459" y="5382228"/>
            <a:ext cx="2238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АДСМ - Дифтерия столбняк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890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34" y="358816"/>
            <a:ext cx="4980972" cy="43173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648" y="619246"/>
            <a:ext cx="5143500" cy="37964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164" y="3773347"/>
            <a:ext cx="3721502" cy="29399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314" y="2945758"/>
            <a:ext cx="2486869" cy="388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65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2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7630" y="4531488"/>
            <a:ext cx="9905695" cy="1730416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lang="ru-RU" sz="3000" b="0" i="0" dirty="0" smtClean="0">
                <a:solidFill>
                  <a:srgbClr val="FFFFFF"/>
                </a:solidFill>
                <a:latin typeface="Inter"/>
              </a:rPr>
              <a:t>Спасибо за внимание!</a:t>
            </a:r>
          </a:p>
          <a:p>
            <a:pPr algn="l"/>
            <a:endParaRPr lang="ru-RU" sz="3000" dirty="0">
              <a:solidFill>
                <a:srgbClr val="FFFFFF"/>
              </a:solidFill>
              <a:latin typeface="Inter"/>
            </a:endParaRPr>
          </a:p>
          <a:p>
            <a:pPr algn="l"/>
            <a:r>
              <a:rPr lang="ru-RU" sz="3000" b="0" i="0" dirty="0" smtClean="0">
                <a:solidFill>
                  <a:srgbClr val="FFFFFF"/>
                </a:solidFill>
                <a:latin typeface="Inter"/>
              </a:rPr>
              <a:t>Берегите себя и своих близких! </a:t>
            </a:r>
            <a:endParaRPr sz="3000" b="0" i="0" dirty="0">
              <a:solidFill>
                <a:srgbClr val="FFFFFF"/>
              </a:solidFill>
              <a:latin typeface="Inter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21" y="296782"/>
            <a:ext cx="3822178" cy="37240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425" y="369696"/>
            <a:ext cx="3613742" cy="36511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531" y="214131"/>
            <a:ext cx="3729162" cy="431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688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752</Words>
  <Application>Microsoft Office PowerPoint</Application>
  <PresentationFormat>Широкоэкранный</PresentationFormat>
  <Paragraphs>101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Inter</vt:lpstr>
      <vt:lpstr>Manrope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Профсоюз</dc:creator>
  <cp:keywords/>
  <dc:description>generated using python-pptx</dc:description>
  <cp:lastModifiedBy>starcev.n.a@gmail.com</cp:lastModifiedBy>
  <cp:revision>4</cp:revision>
  <dcterms:created xsi:type="dcterms:W3CDTF">2013-01-27T09:14:16Z</dcterms:created>
  <dcterms:modified xsi:type="dcterms:W3CDTF">2026-07-08T20:44:25Z</dcterms:modified>
  <cp:category/>
</cp:coreProperties>
</file>